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9" r:id="rId3"/>
    <p:sldId id="256" r:id="rId4"/>
    <p:sldId id="269" r:id="rId5"/>
    <p:sldId id="260" r:id="rId6"/>
    <p:sldId id="261" r:id="rId7"/>
    <p:sldId id="265" r:id="rId8"/>
    <p:sldId id="266" r:id="rId9"/>
    <p:sldId id="272" r:id="rId10"/>
    <p:sldId id="264" r:id="rId11"/>
    <p:sldId id="271" r:id="rId12"/>
    <p:sldId id="273" r:id="rId13"/>
    <p:sldId id="274" r:id="rId14"/>
    <p:sldId id="275" r:id="rId15"/>
    <p:sldId id="26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1" autoAdjust="0"/>
  </p:normalViewPr>
  <p:slideViewPr>
    <p:cSldViewPr>
      <p:cViewPr varScale="1">
        <p:scale>
          <a:sx n="101" d="100"/>
          <a:sy n="101" d="100"/>
        </p:scale>
        <p:origin x="-12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8FC02-9D8D-4DD1-A1B9-08D97176F2AA}" type="datetimeFigureOut">
              <a:rPr lang="en-US" smtClean="0"/>
              <a:t>12/16/2016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23D38-E5F3-4BC1-A024-E8FC107FD8D6}" type="slidenum">
              <a:rPr lang="en-US" smtClean="0"/>
              <a:t>‹#›</a:t>
            </a:fld>
            <a:endParaRPr lang="en-US"/>
          </a:p>
        </p:txBody>
      </p:sp>
    </p:spTree>
    <p:extLst>
      <p:ext uri="{BB962C8B-B14F-4D97-AF65-F5344CB8AC3E}">
        <p14:creationId xmlns:p14="http://schemas.microsoft.com/office/powerpoint/2010/main" val="122843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endParaRPr lang="en-US" dirty="0">
              <a:latin typeface="Helvetica" charset="0"/>
              <a:cs typeface="Helvetica" charset="0"/>
              <a:sym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9853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closing. we invite you to take a closer look at our idle reduction program by checking out our online idle reduction toolkit. The toolkit contains:</a:t>
            </a:r>
          </a:p>
          <a:p>
            <a:pPr marL="171441" indent="-171441">
              <a:buFontTx/>
              <a:buChar char="-"/>
            </a:pPr>
            <a:r>
              <a:rPr lang="en-US" baseline="0" dirty="0" smtClean="0"/>
              <a:t>Videos about our idle reduction program</a:t>
            </a:r>
          </a:p>
          <a:p>
            <a:pPr marL="171441" indent="-171441">
              <a:buFontTx/>
              <a:buChar char="-"/>
            </a:pPr>
            <a:r>
              <a:rPr lang="en-US" baseline="0" dirty="0" smtClean="0"/>
              <a:t>Frequently asked questions</a:t>
            </a:r>
          </a:p>
          <a:p>
            <a:pPr marL="171441" indent="-171441">
              <a:buFontTx/>
              <a:buChar char="-"/>
            </a:pPr>
            <a:r>
              <a:rPr lang="en-US" baseline="0" dirty="0" smtClean="0"/>
              <a:t>A downloadable brochure about implementing an idle reduction program</a:t>
            </a:r>
          </a:p>
          <a:p>
            <a:pPr marL="171441" indent="-171441">
              <a:buFontTx/>
              <a:buChar char="-"/>
            </a:pPr>
            <a:r>
              <a:rPr lang="en-US" baseline="0" dirty="0" smtClean="0"/>
              <a:t>Links to additional resources like Utah Clean Cities, as well as Salt Lake City and the U of U Office of Sustainability idle reduction programs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1791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endParaRPr lang="en-US" dirty="0">
              <a:latin typeface="Helvetica" charset="0"/>
              <a:cs typeface="Helvetica" charset="0"/>
              <a:sym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development of our idle reduction program is to determine the outcomes you’re looking for. Determine what you want to get out of </a:t>
            </a:r>
            <a:r>
              <a:rPr lang="en-US" dirty="0" smtClean="0"/>
              <a:t>an </a:t>
            </a:r>
            <a:r>
              <a:rPr lang="en-US" dirty="0"/>
              <a:t>idling  program.</a:t>
            </a:r>
          </a:p>
          <a:p>
            <a:pPr lvl="2"/>
            <a:r>
              <a:rPr lang="en-US" dirty="0"/>
              <a:t>Reduce emissions</a:t>
            </a:r>
          </a:p>
          <a:p>
            <a:pPr lvl="2"/>
            <a:r>
              <a:rPr lang="en-US" dirty="0"/>
              <a:t>Reduce manage engine non-productive operating </a:t>
            </a:r>
            <a:r>
              <a:rPr lang="en-US" dirty="0" err="1"/>
              <a:t>hrs</a:t>
            </a:r>
            <a:endParaRPr lang="en-US" dirty="0"/>
          </a:p>
          <a:p>
            <a:pPr lvl="2"/>
            <a:r>
              <a:rPr lang="en-US" dirty="0"/>
              <a:t>Increase vehicle availability</a:t>
            </a:r>
          </a:p>
          <a:p>
            <a:endParaRPr lang="en-US" dirty="0"/>
          </a:p>
          <a:p>
            <a:r>
              <a:rPr lang="en-US" dirty="0"/>
              <a:t>We came up with this vision statement:</a:t>
            </a:r>
          </a:p>
          <a:p>
            <a:r>
              <a:rPr lang="en-US" dirty="0"/>
              <a:t>Develop a Idling reduction program that controls idling of vehicles, reduces GHG emissions and increases vehicle availability while ensuring the program is sustainable for years to come.</a:t>
            </a:r>
          </a:p>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9853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9853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A simple telling people not to idle does not do anything for an idling program</a:t>
            </a:r>
          </a:p>
          <a:p>
            <a:endParaRPr lang="en-US" b="0" u="none" baseline="0" dirty="0" smtClean="0"/>
          </a:p>
          <a:p>
            <a:r>
              <a:rPr lang="en-US" b="0" u="none" baseline="0" dirty="0" smtClean="0"/>
              <a:t>An idle reduction program requires a cultural change within your workplace. Management, vehicle operators and all others involved should be included in the training to help everyone understand the reasons (both financial and environmental) that idle reduction is beneficial. </a:t>
            </a:r>
          </a:p>
          <a:p>
            <a:endParaRPr lang="en-US" b="0" u="none" baseline="0" dirty="0" smtClean="0"/>
          </a:p>
          <a:p>
            <a:pPr marL="228587" indent="-228587">
              <a:buAutoNum type="arabicParenR"/>
            </a:pPr>
            <a:r>
              <a:rPr lang="en-US" b="0" u="none" baseline="0" dirty="0" smtClean="0"/>
              <a:t>Changing operator behavior around small and medium duty vehicles’ idling</a:t>
            </a:r>
          </a:p>
          <a:p>
            <a:pPr marL="228587" indent="-228587">
              <a:buAutoNum type="arabicParenR"/>
            </a:pPr>
            <a:r>
              <a:rPr lang="en-US" b="0" u="none" baseline="0" dirty="0" smtClean="0"/>
              <a:t>Changing operator’s behavior and operating procedures on heavy mobile loaders and haulers bring about huge gains</a:t>
            </a:r>
          </a:p>
          <a:p>
            <a:pPr marL="228587" indent="-228587">
              <a:buAutoNum type="arabicParenR"/>
            </a:pPr>
            <a:endParaRPr lang="en-US" b="0" u="none" baseline="0" dirty="0" smtClean="0"/>
          </a:p>
          <a:p>
            <a:r>
              <a:rPr lang="en-US" b="0" u="none" baseline="0" dirty="0" smtClean="0"/>
              <a:t>Learning to:</a:t>
            </a:r>
          </a:p>
          <a:p>
            <a:r>
              <a:rPr lang="en-US" b="0" u="none" baseline="0" dirty="0" smtClean="0"/>
              <a:t>Shut down equipment when not in use</a:t>
            </a:r>
          </a:p>
          <a:p>
            <a:r>
              <a:rPr lang="en-US" b="0" u="none" baseline="0" dirty="0" smtClean="0"/>
              <a:t>Auto shut off on large mobile equipment where needed</a:t>
            </a:r>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4875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 data and use facts</a:t>
            </a:r>
          </a:p>
          <a:p>
            <a:endParaRPr lang="en-US" dirty="0" smtClean="0"/>
          </a:p>
          <a:p>
            <a:r>
              <a:rPr lang="en-US" dirty="0" smtClean="0"/>
              <a:t>Don’t pick out operators – pick out vehicles</a:t>
            </a:r>
          </a:p>
          <a:p>
            <a:endParaRPr lang="en-US" dirty="0" smtClean="0"/>
          </a:p>
          <a:p>
            <a:r>
              <a:rPr lang="en-US" dirty="0" smtClean="0"/>
              <a:t>Educate on the findings:</a:t>
            </a:r>
            <a:r>
              <a:rPr lang="en-US" baseline="0" dirty="0" smtClean="0"/>
              <a:t> example show increased MPG, gallons wasted, savings</a:t>
            </a:r>
          </a:p>
          <a:p>
            <a:endParaRPr lang="en-US" baseline="0" dirty="0" smtClean="0"/>
          </a:p>
          <a:p>
            <a:r>
              <a:rPr lang="en-US" baseline="0" dirty="0" smtClean="0"/>
              <a:t>Show data pertaining to audience</a:t>
            </a:r>
          </a:p>
          <a:p>
            <a:endParaRPr lang="en-US" baseline="0" dirty="0" smtClean="0"/>
          </a:p>
          <a:p>
            <a:r>
              <a:rPr lang="en-US" baseline="0" dirty="0" smtClean="0"/>
              <a:t>Compliance vs. Big Brother can make a big difference</a:t>
            </a:r>
          </a:p>
          <a:p>
            <a:endParaRPr lang="en-US" baseline="0" dirty="0" smtClean="0"/>
          </a:p>
          <a:p>
            <a:r>
              <a:rPr lang="en-US" b="1" baseline="0" dirty="0" smtClean="0"/>
              <a:t>Example of facts shared with operators:</a:t>
            </a:r>
          </a:p>
          <a:p>
            <a:pPr>
              <a:lnSpc>
                <a:spcPct val="80000"/>
              </a:lnSpc>
              <a:buFont typeface="Arial"/>
              <a:buChar char="•"/>
            </a:pPr>
            <a:r>
              <a:rPr lang="en-US" dirty="0" smtClean="0">
                <a:latin typeface="Arial" charset="0"/>
              </a:rPr>
              <a:t>Engine wear is greater at prolonged idle than during normal operation</a:t>
            </a:r>
          </a:p>
          <a:p>
            <a:pPr>
              <a:lnSpc>
                <a:spcPct val="80000"/>
              </a:lnSpc>
              <a:buFont typeface="Arial"/>
              <a:buChar char="•"/>
            </a:pPr>
            <a:r>
              <a:rPr lang="en-US" dirty="0" smtClean="0">
                <a:latin typeface="Arial" charset="0"/>
              </a:rPr>
              <a:t>Modern cars need little warm up time</a:t>
            </a:r>
          </a:p>
          <a:p>
            <a:pPr>
              <a:lnSpc>
                <a:spcPct val="80000"/>
              </a:lnSpc>
              <a:buFont typeface="Arial"/>
              <a:buChar char="•"/>
            </a:pPr>
            <a:r>
              <a:rPr lang="en-US" dirty="0" smtClean="0">
                <a:latin typeface="Arial" charset="0"/>
              </a:rPr>
              <a:t>Every gallon of gas burned produces 20 pounds of carbon monoxide</a:t>
            </a:r>
          </a:p>
          <a:p>
            <a:pPr>
              <a:lnSpc>
                <a:spcPct val="80000"/>
              </a:lnSpc>
              <a:buFont typeface="Arial"/>
              <a:buChar char="•"/>
            </a:pPr>
            <a:r>
              <a:rPr lang="en-US" dirty="0" smtClean="0">
                <a:latin typeface="Arial" charset="0"/>
              </a:rPr>
              <a:t>Manufacturers measure the amount of idling when doing warranty work </a:t>
            </a:r>
          </a:p>
          <a:p>
            <a:endParaRPr lang="en-US" dirty="0" smtClean="0"/>
          </a:p>
          <a:p>
            <a:r>
              <a:rPr lang="en-US" b="1" dirty="0" smtClean="0"/>
              <a:t>Measurement:</a:t>
            </a:r>
          </a:p>
          <a:p>
            <a:r>
              <a:rPr lang="en-US" dirty="0" smtClean="0"/>
              <a:t>Data needs to be collected – no way to measure the program – That is why we are using Telematics.</a:t>
            </a:r>
          </a:p>
          <a:p>
            <a:r>
              <a:rPr lang="en-US" dirty="0" smtClean="0"/>
              <a:t>No way of reporting results if there was any idling</a:t>
            </a:r>
          </a:p>
          <a:p>
            <a:r>
              <a:rPr lang="en-US" dirty="0" smtClean="0"/>
              <a:t>The best program in the world will not work without back up data </a:t>
            </a:r>
          </a:p>
          <a:p>
            <a:endParaRPr lang="en-US" dirty="0" smtClean="0"/>
          </a:p>
          <a:p>
            <a:endParaRPr lang="en-US" b="0" u="none" baseline="0" dirty="0" smtClean="0"/>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4875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807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443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98530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7418D-05B5-1045-99B7-294EE1E99458}"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9853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44457-63F1-4E2C-B09E-C84C54998A70}"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6493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4457-63F1-4E2C-B09E-C84C54998A70}"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252872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4457-63F1-4E2C-B09E-C84C54998A70}"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73973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Placeholder 1"/>
          <p:cNvPicPr>
            <a:picLocks noChangeAspect="1"/>
          </p:cNvPicPr>
          <p:nvPr/>
        </p:nvPicPr>
        <p:blipFill>
          <a:blip r:embed="rId2" cstate="email">
            <a:extLst>
              <a:ext uri="{28A0092B-C50C-407E-A947-70E740481C1C}">
                <a14:useLocalDpi xmlns:a14="http://schemas.microsoft.com/office/drawing/2010/main"/>
              </a:ext>
            </a:extLst>
          </a:blip>
          <a:srcRect b="-409"/>
          <a:stretch>
            <a:fillRect/>
          </a:stretch>
        </p:blipFill>
        <p:spPr bwMode="auto">
          <a:xfrm>
            <a:off x="384175" y="295275"/>
            <a:ext cx="40957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21"/>
          <p:cNvCxnSpPr/>
          <p:nvPr/>
        </p:nvCxnSpPr>
        <p:spPr>
          <a:xfrm>
            <a:off x="1214438" y="295275"/>
            <a:ext cx="0" cy="2846388"/>
          </a:xfrm>
          <a:prstGeom prst="line">
            <a:avLst/>
          </a:prstGeom>
          <a:ln w="15875">
            <a:solidFill>
              <a:srgbClr val="E60D2E"/>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4278" name="Rectangle 6"/>
          <p:cNvSpPr>
            <a:spLocks noGrp="1" noChangeArrowheads="1"/>
          </p:cNvSpPr>
          <p:nvPr>
            <p:ph type="ctrTitle"/>
          </p:nvPr>
        </p:nvSpPr>
        <p:spPr>
          <a:xfrm>
            <a:off x="1546225" y="546100"/>
            <a:ext cx="6865938" cy="1882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bIns="36000"/>
          <a:lstStyle>
            <a:lvl1pPr>
              <a:lnSpc>
                <a:spcPts val="4800"/>
              </a:lnSpc>
              <a:defRPr sz="4600">
                <a:solidFill>
                  <a:schemeClr val="tx1"/>
                </a:solidFill>
              </a:defRPr>
            </a:lvl1pPr>
          </a:lstStyle>
          <a:p>
            <a:pPr lvl="0"/>
            <a:r>
              <a:rPr lang="en-US" noProof="0" smtClean="0"/>
              <a:t>Click to edit Master title style</a:t>
            </a:r>
          </a:p>
        </p:txBody>
      </p:sp>
      <p:sp>
        <p:nvSpPr>
          <p:cNvPr id="54279" name="Rectangle 7"/>
          <p:cNvSpPr>
            <a:spLocks noGrp="1" noChangeArrowheads="1"/>
          </p:cNvSpPr>
          <p:nvPr>
            <p:ph type="subTitle" idx="1"/>
          </p:nvPr>
        </p:nvSpPr>
        <p:spPr>
          <a:xfrm>
            <a:off x="1546225" y="2428875"/>
            <a:ext cx="6865938" cy="7127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0"/>
          <a:lstStyle>
            <a:lvl1pPr>
              <a:spcBef>
                <a:spcPct val="0"/>
              </a:spcBef>
              <a:defRPr/>
            </a:lvl1pPr>
          </a:lstStyle>
          <a:p>
            <a:pPr lvl="0"/>
            <a:r>
              <a:rPr lang="en-US" noProof="0" smtClean="0"/>
              <a:t>Click to edit Master subtitle style</a:t>
            </a:r>
          </a:p>
        </p:txBody>
      </p:sp>
    </p:spTree>
    <p:extLst>
      <p:ext uri="{BB962C8B-B14F-4D97-AF65-F5344CB8AC3E}">
        <p14:creationId xmlns:p14="http://schemas.microsoft.com/office/powerpoint/2010/main" val="321487898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21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Big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88988" y="2149590"/>
            <a:ext cx="8097837" cy="3952189"/>
          </a:xfrm>
        </p:spPr>
        <p:txBody>
          <a:bodyPr/>
          <a:lstStyle>
            <a:lvl1pPr>
              <a:defRPr sz="44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71934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91169" y="4939372"/>
            <a:ext cx="8352831" cy="1488579"/>
          </a:xfrm>
        </p:spPr>
        <p:txBody>
          <a:bodyPr/>
          <a:lstStyle>
            <a:lvl1pPr>
              <a:defRPr sz="2400">
                <a:solidFill>
                  <a:srgbClr val="3F424C"/>
                </a:solidFill>
              </a:defRPr>
            </a:lvl1pPr>
            <a:lvl2pPr>
              <a:defRPr sz="2400">
                <a:solidFill>
                  <a:srgbClr val="3F424C"/>
                </a:solidFill>
              </a:defRPr>
            </a:lvl2pPr>
            <a:lvl3pPr>
              <a:defRPr sz="2400">
                <a:solidFill>
                  <a:srgbClr val="3F424C"/>
                </a:solidFill>
              </a:defRPr>
            </a:lvl3pPr>
            <a:lvl4pPr>
              <a:defRPr sz="2400">
                <a:solidFill>
                  <a:srgbClr val="3F424C"/>
                </a:solidFill>
              </a:defRPr>
            </a:lvl4pPr>
            <a:lvl5pPr>
              <a:defRPr sz="2400">
                <a:solidFill>
                  <a:srgbClr val="3F424C"/>
                </a:solidFill>
              </a:defRPr>
            </a:lvl5pPr>
          </a:lstStyle>
          <a:p>
            <a:pPr lvl="0"/>
            <a:r>
              <a:rPr lang="en-US" dirty="0" smtClean="0"/>
              <a:t>Click to edit Master text styles</a:t>
            </a:r>
          </a:p>
        </p:txBody>
      </p:sp>
    </p:spTree>
    <p:extLst>
      <p:ext uri="{BB962C8B-B14F-4D97-AF65-F5344CB8AC3E}">
        <p14:creationId xmlns:p14="http://schemas.microsoft.com/office/powerpoint/2010/main" val="1234013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988" y="1630363"/>
            <a:ext cx="3971925"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3313" y="1630363"/>
            <a:ext cx="3973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44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1089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77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44457-63F1-4E2C-B09E-C84C54998A70}"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332323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44457-63F1-4E2C-B09E-C84C54998A70}"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2330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44457-63F1-4E2C-B09E-C84C54998A70}"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289874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44457-63F1-4E2C-B09E-C84C54998A70}"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186041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44457-63F1-4E2C-B09E-C84C54998A70}"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391001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4457-63F1-4E2C-B09E-C84C54998A70}"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135367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4457-63F1-4E2C-B09E-C84C54998A70}"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177737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4457-63F1-4E2C-B09E-C84C54998A70}"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9071D-D306-4B5B-B278-F04F67C276C1}" type="slidenum">
              <a:rPr lang="en-US" smtClean="0"/>
              <a:t>‹#›</a:t>
            </a:fld>
            <a:endParaRPr lang="en-US"/>
          </a:p>
        </p:txBody>
      </p:sp>
    </p:spTree>
    <p:extLst>
      <p:ext uri="{BB962C8B-B14F-4D97-AF65-F5344CB8AC3E}">
        <p14:creationId xmlns:p14="http://schemas.microsoft.com/office/powerpoint/2010/main" val="377257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44457-63F1-4E2C-B09E-C84C54998A70}" type="datetimeFigureOut">
              <a:rPr lang="en-US" smtClean="0"/>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9071D-D306-4B5B-B278-F04F67C276C1}" type="slidenum">
              <a:rPr lang="en-US" smtClean="0"/>
              <a:t>‹#›</a:t>
            </a:fld>
            <a:endParaRPr lang="en-US"/>
          </a:p>
        </p:txBody>
      </p:sp>
    </p:spTree>
    <p:extLst>
      <p:ext uri="{BB962C8B-B14F-4D97-AF65-F5344CB8AC3E}">
        <p14:creationId xmlns:p14="http://schemas.microsoft.com/office/powerpoint/2010/main" val="383981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flipH="1">
            <a:off x="887413" y="1239838"/>
            <a:ext cx="8256587" cy="0"/>
          </a:xfrm>
          <a:prstGeom prst="line">
            <a:avLst/>
          </a:prstGeom>
          <a:ln>
            <a:solidFill>
              <a:srgbClr val="E60D2E"/>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27" name="Picture Placeholder 1"/>
          <p:cNvPicPr>
            <a:picLocks noChangeAspect="1"/>
          </p:cNvPicPr>
          <p:nvPr/>
        </p:nvPicPr>
        <p:blipFill>
          <a:blip r:embed="rId9" cstate="email">
            <a:extLst>
              <a:ext uri="{28A0092B-C50C-407E-A947-70E740481C1C}">
                <a14:useLocalDpi xmlns:a14="http://schemas.microsoft.com/office/drawing/2010/main"/>
              </a:ext>
            </a:extLst>
          </a:blip>
          <a:srcRect b="-409"/>
          <a:stretch>
            <a:fillRect/>
          </a:stretch>
        </p:blipFill>
        <p:spPr bwMode="auto">
          <a:xfrm>
            <a:off x="192088" y="293688"/>
            <a:ext cx="169862"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1"/>
          <p:cNvSpPr>
            <a:spLocks noGrp="1"/>
          </p:cNvSpPr>
          <p:nvPr>
            <p:ph type="body" idx="1"/>
          </p:nvPr>
        </p:nvSpPr>
        <p:spPr bwMode="auto">
          <a:xfrm>
            <a:off x="788988" y="1630363"/>
            <a:ext cx="809783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2" name="Title Placeholder 1"/>
          <p:cNvSpPr>
            <a:spLocks noGrp="1"/>
          </p:cNvSpPr>
          <p:nvPr>
            <p:ph type="title"/>
          </p:nvPr>
        </p:nvSpPr>
        <p:spPr bwMode="auto">
          <a:xfrm>
            <a:off x="787400" y="298450"/>
            <a:ext cx="83534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Tree>
    <p:extLst>
      <p:ext uri="{BB962C8B-B14F-4D97-AF65-F5344CB8AC3E}">
        <p14:creationId xmlns:p14="http://schemas.microsoft.com/office/powerpoint/2010/main" val="97885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p:txStyles>
    <p:titleStyle>
      <a:lvl1pPr algn="l" defTabSz="457200" rtl="0" eaLnBrk="1" fontAlgn="base" hangingPunct="1">
        <a:lnSpc>
          <a:spcPts val="3000"/>
        </a:lnSpc>
        <a:spcBef>
          <a:spcPct val="0"/>
        </a:spcBef>
        <a:spcAft>
          <a:spcPct val="0"/>
        </a:spcAft>
        <a:defRPr sz="3000">
          <a:solidFill>
            <a:srgbClr val="646464"/>
          </a:solidFill>
          <a:latin typeface="+mj-lt"/>
          <a:ea typeface="+mj-ea"/>
          <a:cs typeface="+mj-cs"/>
        </a:defRPr>
      </a:lvl1pPr>
      <a:lvl2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2pPr>
      <a:lvl3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3pPr>
      <a:lvl4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4pPr>
      <a:lvl5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5pPr>
      <a:lvl6pPr marL="4572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6pPr>
      <a:lvl7pPr marL="9144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7pPr>
      <a:lvl8pPr marL="13716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8pPr>
      <a:lvl9pPr marL="18288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9pPr>
    </p:titleStyle>
    <p:bodyStyle>
      <a:lvl1pPr marL="342900" indent="-342900" algn="l" defTabSz="457200" rtl="0" eaLnBrk="1" fontAlgn="base" hangingPunct="1">
        <a:spcBef>
          <a:spcPts val="450"/>
        </a:spcBef>
        <a:spcAft>
          <a:spcPct val="0"/>
        </a:spcAft>
        <a:buFont typeface="Arial" charset="0"/>
        <a:defRPr>
          <a:solidFill>
            <a:schemeClr val="tx1"/>
          </a:solidFill>
          <a:latin typeface="+mn-lt"/>
          <a:ea typeface="+mn-ea"/>
          <a:cs typeface="+mn-cs"/>
        </a:defRPr>
      </a:lvl1pPr>
      <a:lvl2pPr marL="179388" indent="-179388"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2pPr>
      <a:lvl3pPr marL="431800" indent="-250825"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3pPr>
      <a:lvl4pPr marL="625475" indent="-228600"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4pPr>
      <a:lvl5pPr marL="855663" indent="-228600" algn="l" defTabSz="457200" rtl="0" eaLnBrk="1" fontAlgn="base" hangingPunct="1">
        <a:spcBef>
          <a:spcPts val="450"/>
        </a:spcBef>
        <a:spcAft>
          <a:spcPct val="0"/>
        </a:spcAft>
        <a:buFont typeface="Arial" charset="0"/>
        <a:buChar char="•"/>
        <a:defRPr>
          <a:solidFill>
            <a:schemeClr val="tx1"/>
          </a:solidFill>
          <a:latin typeface="+mn-lt"/>
          <a:ea typeface="Arial" charset="0"/>
          <a:cs typeface="Arial" charset="0"/>
        </a:defRPr>
      </a:lvl5pPr>
      <a:lvl6pPr marL="13128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6pPr>
      <a:lvl7pPr marL="17700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7pPr>
      <a:lvl8pPr marL="22272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8pPr>
      <a:lvl9pPr marL="26844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295275"/>
            <a:ext cx="40957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4098" name="Line 2"/>
          <p:cNvSpPr>
            <a:spLocks noChangeShapeType="1"/>
          </p:cNvSpPr>
          <p:nvPr/>
        </p:nvSpPr>
        <p:spPr bwMode="auto">
          <a:xfrm>
            <a:off x="1214438" y="295275"/>
            <a:ext cx="0" cy="2846388"/>
          </a:xfrm>
          <a:prstGeom prst="line">
            <a:avLst/>
          </a:prstGeom>
          <a:noFill/>
          <a:ln w="15875" cap="flat">
            <a:solidFill>
              <a:srgbClr val="E60D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4099" name="Rectangle 3"/>
          <p:cNvSpPr>
            <a:spLocks noGrp="1" noChangeArrowheads="1"/>
          </p:cNvSpPr>
          <p:nvPr>
            <p:ph type="ctrTitle"/>
          </p:nvPr>
        </p:nvSpPr>
        <p:spPr>
          <a:ln/>
        </p:spPr>
        <p:txBody>
          <a:bodyPr/>
          <a:lstStyle/>
          <a:p>
            <a:r>
              <a:rPr lang="en-US" sz="4400" dirty="0"/>
              <a:t>Kennecott Utah Copper</a:t>
            </a:r>
          </a:p>
        </p:txBody>
      </p:sp>
      <p:pic>
        <p:nvPicPr>
          <p:cNvPr id="4101"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429000"/>
            <a:ext cx="914400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extLst>
      <p:ext uri="{BB962C8B-B14F-4D97-AF65-F5344CB8AC3E}">
        <p14:creationId xmlns:p14="http://schemas.microsoft.com/office/powerpoint/2010/main" val="416855264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Arial" charset="0"/>
                <a:ea typeface="Geneva" charset="0"/>
                <a:cs typeface="Geneva" charset="0"/>
              </a:rPr>
              <a:t>Where we are now</a:t>
            </a:r>
            <a:endParaRPr lang="en-US" sz="2300" dirty="0">
              <a:latin typeface="Arial" charset="0"/>
              <a:ea typeface="Geneva" charset="0"/>
              <a:cs typeface="Geneva" charset="0"/>
            </a:endParaRPr>
          </a:p>
        </p:txBody>
      </p:sp>
      <p:sp>
        <p:nvSpPr>
          <p:cNvPr id="14338" name="Content Placeholder 2"/>
          <p:cNvSpPr>
            <a:spLocks noGrp="1"/>
          </p:cNvSpPr>
          <p:nvPr>
            <p:ph idx="1"/>
          </p:nvPr>
        </p:nvSpPr>
        <p:spPr>
          <a:xfrm>
            <a:off x="914400" y="1295400"/>
            <a:ext cx="8077200" cy="5486400"/>
          </a:xfrm>
          <a:ln cmpd="sng">
            <a:noFill/>
          </a:ln>
        </p:spPr>
        <p:txBody>
          <a:bodyPr/>
          <a:lstStyle/>
          <a:p>
            <a:r>
              <a:rPr lang="en-US" sz="2400" u="sng" dirty="0" smtClean="0">
                <a:solidFill>
                  <a:schemeClr val="accent5">
                    <a:lumMod val="50000"/>
                  </a:schemeClr>
                </a:solidFill>
                <a:latin typeface="Arial" charset="0"/>
                <a:ea typeface="Geneva" charset="0"/>
                <a:cs typeface="Geneva" charset="0"/>
              </a:rPr>
              <a:t>2015 - 2016</a:t>
            </a:r>
          </a:p>
          <a:p>
            <a:pPr algn="ctr"/>
            <a:r>
              <a:rPr lang="en-US" b="1" dirty="0" smtClean="0">
                <a:solidFill>
                  <a:schemeClr val="accent1"/>
                </a:solidFill>
              </a:rPr>
              <a:t>Vehicle Reduction Project</a:t>
            </a:r>
            <a:endParaRPr lang="en-US" dirty="0" smtClean="0"/>
          </a:p>
          <a:p>
            <a:r>
              <a:rPr lang="en-US" dirty="0" smtClean="0"/>
              <a:t>We </a:t>
            </a:r>
            <a:r>
              <a:rPr lang="en-US" dirty="0" smtClean="0"/>
              <a:t>started an aggressive project with the purpose to reduce 50% of our fleet.</a:t>
            </a:r>
          </a:p>
          <a:p>
            <a:endParaRPr lang="en-US" dirty="0"/>
          </a:p>
          <a:p>
            <a:pPr algn="ctr"/>
            <a:r>
              <a:rPr lang="en-US" sz="2400" dirty="0" smtClean="0"/>
              <a:t>Fleet Reduction Target:		 </a:t>
            </a:r>
            <a:r>
              <a:rPr lang="en-US" sz="2400" dirty="0" smtClean="0"/>
              <a:t>50% = 250 </a:t>
            </a:r>
            <a:r>
              <a:rPr lang="en-US" sz="2400" dirty="0" smtClean="0"/>
              <a:t>vehicles</a:t>
            </a:r>
            <a:endParaRPr lang="en-US" sz="2400" dirty="0"/>
          </a:p>
          <a:p>
            <a:endParaRPr lang="en-US" dirty="0" smtClean="0"/>
          </a:p>
          <a:p>
            <a:r>
              <a:rPr lang="en-US" dirty="0" smtClean="0">
                <a:solidFill>
                  <a:schemeClr val="accent2"/>
                </a:solidFill>
              </a:rPr>
              <a:t>Criteria for removal of vehicles:</a:t>
            </a:r>
          </a:p>
          <a:p>
            <a:pPr>
              <a:buFont typeface="Arial" panose="020B0604020202020204" pitchFamily="34" charset="0"/>
              <a:buChar char="•"/>
            </a:pPr>
            <a:r>
              <a:rPr lang="en-US" sz="1600" dirty="0" smtClean="0">
                <a:solidFill>
                  <a:schemeClr val="accent2"/>
                </a:solidFill>
              </a:rPr>
              <a:t>Age </a:t>
            </a:r>
          </a:p>
          <a:p>
            <a:pPr>
              <a:buFont typeface="Arial" panose="020B0604020202020204" pitchFamily="34" charset="0"/>
              <a:buChar char="•"/>
            </a:pPr>
            <a:r>
              <a:rPr lang="en-US" sz="1600" dirty="0" smtClean="0">
                <a:solidFill>
                  <a:schemeClr val="accent2"/>
                </a:solidFill>
              </a:rPr>
              <a:t>Condition</a:t>
            </a:r>
          </a:p>
          <a:p>
            <a:pPr>
              <a:buFont typeface="Arial" panose="020B0604020202020204" pitchFamily="34" charset="0"/>
              <a:buChar char="•"/>
            </a:pPr>
            <a:r>
              <a:rPr lang="en-US" sz="1600" dirty="0" smtClean="0">
                <a:solidFill>
                  <a:schemeClr val="accent2"/>
                </a:solidFill>
              </a:rPr>
              <a:t>Cost</a:t>
            </a:r>
          </a:p>
          <a:p>
            <a:pPr>
              <a:buFont typeface="Arial" panose="020B0604020202020204" pitchFamily="34" charset="0"/>
              <a:buChar char="•"/>
            </a:pPr>
            <a:r>
              <a:rPr lang="en-US" sz="1600" dirty="0" smtClean="0">
                <a:solidFill>
                  <a:schemeClr val="accent2"/>
                </a:solidFill>
              </a:rPr>
              <a:t>Usage</a:t>
            </a:r>
            <a:endParaRPr lang="en-US" sz="1600" dirty="0">
              <a:solidFill>
                <a:schemeClr val="accent2"/>
              </a:solidFill>
            </a:endParaRPr>
          </a:p>
          <a:p>
            <a:endParaRPr lang="en-US" dirty="0" smtClean="0"/>
          </a:p>
          <a:p>
            <a:endParaRPr lang="en-US" dirty="0"/>
          </a:p>
          <a:p>
            <a:endParaRPr lang="en-US" dirty="0" smtClean="0"/>
          </a:p>
          <a:p>
            <a:endParaRPr lang="en-US" dirty="0"/>
          </a:p>
          <a:p>
            <a:pPr algn="ctr"/>
            <a:endParaRPr lang="en-US" sz="4400" dirty="0">
              <a:solidFill>
                <a:schemeClr val="bg2"/>
              </a:solidFill>
              <a:latin typeface="Arial" charset="0"/>
              <a:ea typeface="Geneva" charset="0"/>
              <a:cs typeface="Geneva" charset="0"/>
            </a:endParaRPr>
          </a:p>
        </p:txBody>
      </p:sp>
    </p:spTree>
    <p:extLst>
      <p:ext uri="{BB962C8B-B14F-4D97-AF65-F5344CB8AC3E}">
        <p14:creationId xmlns:p14="http://schemas.microsoft.com/office/powerpoint/2010/main" val="3641224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Solutions</a:t>
            </a:r>
            <a:endParaRPr lang="en-US" dirty="0"/>
          </a:p>
        </p:txBody>
      </p:sp>
      <p:sp>
        <p:nvSpPr>
          <p:cNvPr id="3" name="Content Placeholder 2"/>
          <p:cNvSpPr>
            <a:spLocks noGrp="1"/>
          </p:cNvSpPr>
          <p:nvPr>
            <p:ph idx="1"/>
          </p:nvPr>
        </p:nvSpPr>
        <p:spPr/>
        <p:txBody>
          <a:bodyPr numCol="2"/>
          <a:lstStyle/>
          <a:p>
            <a:r>
              <a:rPr lang="en-US" dirty="0" smtClean="0">
                <a:solidFill>
                  <a:srgbClr val="FF0000"/>
                </a:solidFill>
              </a:rPr>
              <a:t>Not enough vehicles to get people around or “I need my own vehicle”                                						</a:t>
            </a:r>
          </a:p>
          <a:p>
            <a:endParaRPr lang="en-US" dirty="0" smtClean="0">
              <a:solidFill>
                <a:srgbClr val="FF0000"/>
              </a:solidFill>
            </a:endParaRPr>
          </a:p>
          <a:p>
            <a:r>
              <a:rPr lang="en-US" dirty="0" smtClean="0">
                <a:solidFill>
                  <a:srgbClr val="FF0000"/>
                </a:solidFill>
              </a:rPr>
              <a:t>Certain tasks now require more trips to shuttle people around</a:t>
            </a:r>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solidFill>
                  <a:srgbClr val="FF0000"/>
                </a:solidFill>
              </a:rPr>
              <a:t>Some teams have many vehicles while some teams do not have enough</a:t>
            </a:r>
          </a:p>
          <a:p>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r>
              <a:rPr lang="en-US" dirty="0" smtClean="0">
                <a:solidFill>
                  <a:srgbClr val="00B050"/>
                </a:solidFill>
              </a:rPr>
              <a:t>Change mindset from people having their own vehicle to car pooling with others.</a:t>
            </a:r>
            <a:r>
              <a:rPr lang="en-US" dirty="0" smtClean="0">
                <a:solidFill>
                  <a:srgbClr val="FF0000"/>
                </a:solidFill>
              </a:rPr>
              <a:t>		</a:t>
            </a:r>
          </a:p>
          <a:p>
            <a:endParaRPr lang="en-US" dirty="0">
              <a:solidFill>
                <a:srgbClr val="00B050"/>
              </a:solidFill>
            </a:endParaRPr>
          </a:p>
          <a:p>
            <a:r>
              <a:rPr lang="en-US" dirty="0" smtClean="0">
                <a:solidFill>
                  <a:srgbClr val="00B050"/>
                </a:solidFill>
              </a:rPr>
              <a:t>Removed a lot of low passenger vehicles (single cab trucks) and incorporated more vans</a:t>
            </a:r>
            <a:r>
              <a:rPr lang="en-US" dirty="0">
                <a:solidFill>
                  <a:srgbClr val="00B050"/>
                </a:solidFill>
              </a:rPr>
              <a:t> </a:t>
            </a:r>
            <a:r>
              <a:rPr lang="en-US" dirty="0" smtClean="0">
                <a:solidFill>
                  <a:srgbClr val="00B050"/>
                </a:solidFill>
              </a:rPr>
              <a:t>and buses</a:t>
            </a:r>
          </a:p>
          <a:p>
            <a:endParaRPr lang="en-US" dirty="0">
              <a:solidFill>
                <a:srgbClr val="00B050"/>
              </a:solidFill>
            </a:endParaRPr>
          </a:p>
          <a:p>
            <a:r>
              <a:rPr lang="en-US" dirty="0" smtClean="0">
                <a:solidFill>
                  <a:srgbClr val="00B050"/>
                </a:solidFill>
              </a:rPr>
              <a:t>Created a fleet pool system at multiple sites where anyone can check out a pool vehicle</a:t>
            </a:r>
            <a:endParaRPr lang="en-US" dirty="0"/>
          </a:p>
        </p:txBody>
      </p:sp>
    </p:spTree>
    <p:extLst>
      <p:ext uri="{BB962C8B-B14F-4D97-AF65-F5344CB8AC3E}">
        <p14:creationId xmlns:p14="http://schemas.microsoft.com/office/powerpoint/2010/main" val="1152497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5000"/>
          <a:stretch/>
        </p:blipFill>
        <p:spPr>
          <a:xfrm>
            <a:off x="914400" y="1371600"/>
            <a:ext cx="7772400" cy="5143500"/>
          </a:xfrm>
          <a:prstGeom prst="rect">
            <a:avLst/>
          </a:prstGeom>
        </p:spPr>
      </p:pic>
      <p:sp>
        <p:nvSpPr>
          <p:cNvPr id="14337" name="Title 1"/>
          <p:cNvSpPr>
            <a:spLocks noGrp="1"/>
          </p:cNvSpPr>
          <p:nvPr>
            <p:ph type="title"/>
          </p:nvPr>
        </p:nvSpPr>
        <p:spPr/>
        <p:txBody>
          <a:bodyPr/>
          <a:lstStyle/>
          <a:p>
            <a:r>
              <a:rPr lang="en-US" dirty="0" smtClean="0">
                <a:latin typeface="Arial" charset="0"/>
                <a:ea typeface="Geneva" charset="0"/>
                <a:cs typeface="Geneva" charset="0"/>
              </a:rPr>
              <a:t>Fleet reduction results</a:t>
            </a:r>
            <a:endParaRPr lang="en-US" sz="2300" dirty="0">
              <a:latin typeface="Arial" charset="0"/>
              <a:ea typeface="Geneva" charset="0"/>
              <a:cs typeface="Geneva" charset="0"/>
            </a:endParaRPr>
          </a:p>
        </p:txBody>
      </p:sp>
      <p:sp>
        <p:nvSpPr>
          <p:cNvPr id="14338" name="Content Placeholder 2"/>
          <p:cNvSpPr>
            <a:spLocks noGrp="1"/>
          </p:cNvSpPr>
          <p:nvPr>
            <p:ph idx="1"/>
          </p:nvPr>
        </p:nvSpPr>
        <p:spPr>
          <a:xfrm>
            <a:off x="914400" y="1295400"/>
            <a:ext cx="8077200" cy="5486400"/>
          </a:xfrm>
          <a:ln cmpd="sng">
            <a:noFill/>
          </a:ln>
        </p:spPr>
        <p:txBody>
          <a:bodyPr/>
          <a:lstStyle/>
          <a:p>
            <a:endParaRPr lang="en-US" sz="2400" dirty="0">
              <a:solidFill>
                <a:srgbClr val="FFFF00"/>
              </a:solidFill>
              <a:latin typeface="Arial" charset="0"/>
              <a:ea typeface="Geneva" charset="0"/>
              <a:cs typeface="Geneva" charset="0"/>
            </a:endParaRPr>
          </a:p>
          <a:p>
            <a:pPr>
              <a:buFont typeface="Arial" panose="020B0604020202020204" pitchFamily="34" charset="0"/>
              <a:buChar char="•"/>
            </a:pPr>
            <a:r>
              <a:rPr lang="en-US" sz="2400" dirty="0" smtClean="0">
                <a:solidFill>
                  <a:srgbClr val="FFFF00"/>
                </a:solidFill>
                <a:latin typeface="Arial" charset="0"/>
                <a:ea typeface="Geneva" charset="0"/>
                <a:cs typeface="Geneva" charset="0"/>
              </a:rPr>
              <a:t>255 total pieces of equipment reduced </a:t>
            </a:r>
          </a:p>
          <a:p>
            <a:pPr>
              <a:buFont typeface="Arial" panose="020B0604020202020204" pitchFamily="34" charset="0"/>
              <a:buChar char="•"/>
            </a:pPr>
            <a:endParaRPr lang="en-US" sz="2400" dirty="0">
              <a:solidFill>
                <a:srgbClr val="FFFF00"/>
              </a:solidFill>
              <a:latin typeface="Arial" charset="0"/>
              <a:ea typeface="Geneva" charset="0"/>
              <a:cs typeface="Geneva" charset="0"/>
            </a:endParaRPr>
          </a:p>
          <a:p>
            <a:pPr>
              <a:buFont typeface="Arial" panose="020B0604020202020204" pitchFamily="34" charset="0"/>
              <a:buChar char="•"/>
            </a:pPr>
            <a:r>
              <a:rPr lang="en-US" sz="2400" dirty="0" smtClean="0">
                <a:solidFill>
                  <a:srgbClr val="FFFF00"/>
                </a:solidFill>
                <a:latin typeface="Arial" charset="0"/>
                <a:ea typeface="Geneva" charset="0"/>
                <a:cs typeface="Geneva" charset="0"/>
              </a:rPr>
              <a:t>Amount of vehicle trips and drive time significantly reduced</a:t>
            </a:r>
          </a:p>
          <a:p>
            <a:pPr>
              <a:buFont typeface="Arial" panose="020B0604020202020204" pitchFamily="34" charset="0"/>
              <a:buChar char="•"/>
            </a:pPr>
            <a:r>
              <a:rPr lang="en-US" sz="2400" dirty="0" smtClean="0">
                <a:solidFill>
                  <a:srgbClr val="FFFF00"/>
                </a:solidFill>
                <a:latin typeface="Arial" charset="0"/>
                <a:ea typeface="Geneva" charset="0"/>
                <a:cs typeface="Geneva" charset="0"/>
              </a:rPr>
              <a:t>Cost savings:</a:t>
            </a:r>
          </a:p>
          <a:p>
            <a:pPr lvl="3">
              <a:buFont typeface="Wingdings" panose="05000000000000000000" pitchFamily="2" charset="2"/>
              <a:buChar char="ü"/>
            </a:pPr>
            <a:r>
              <a:rPr lang="en-US" sz="2400" dirty="0" smtClean="0">
                <a:solidFill>
                  <a:srgbClr val="FFFF00"/>
                </a:solidFill>
                <a:latin typeface="Arial" charset="0"/>
                <a:ea typeface="Geneva" charset="0"/>
                <a:cs typeface="Geneva" charset="0"/>
              </a:rPr>
              <a:t>	Reduced maintenance costs from older equipment</a:t>
            </a:r>
          </a:p>
          <a:p>
            <a:pPr lvl="3">
              <a:buFont typeface="Wingdings" panose="05000000000000000000" pitchFamily="2" charset="2"/>
              <a:buChar char="ü"/>
            </a:pPr>
            <a:r>
              <a:rPr lang="en-US" sz="2400" dirty="0" smtClean="0">
                <a:solidFill>
                  <a:srgbClr val="FFFF00"/>
                </a:solidFill>
                <a:latin typeface="Arial" charset="0"/>
                <a:ea typeface="Geneva" charset="0"/>
                <a:cs typeface="Geneva" charset="0"/>
              </a:rPr>
              <a:t>	Lower cost for annual fleet registration</a:t>
            </a:r>
          </a:p>
          <a:p>
            <a:pPr lvl="3">
              <a:buFont typeface="Wingdings" panose="05000000000000000000" pitchFamily="2" charset="2"/>
              <a:buChar char="ü"/>
            </a:pPr>
            <a:r>
              <a:rPr lang="en-US" sz="2400" dirty="0">
                <a:solidFill>
                  <a:srgbClr val="FFFF00"/>
                </a:solidFill>
                <a:latin typeface="Arial" charset="0"/>
                <a:ea typeface="Geneva" charset="0"/>
                <a:cs typeface="Geneva" charset="0"/>
              </a:rPr>
              <a:t>	</a:t>
            </a:r>
            <a:r>
              <a:rPr lang="en-US" sz="2400" dirty="0" smtClean="0">
                <a:solidFill>
                  <a:srgbClr val="FFFF00"/>
                </a:solidFill>
                <a:latin typeface="Arial" charset="0"/>
                <a:ea typeface="Geneva" charset="0"/>
                <a:cs typeface="Geneva" charset="0"/>
              </a:rPr>
              <a:t>Revenue from selling vehicles</a:t>
            </a:r>
          </a:p>
          <a:p>
            <a:pPr>
              <a:buFont typeface="Arial" panose="020B0604020202020204" pitchFamily="34" charset="0"/>
              <a:buChar char="•"/>
            </a:pPr>
            <a:r>
              <a:rPr lang="en-US" sz="2400" dirty="0" smtClean="0">
                <a:solidFill>
                  <a:srgbClr val="FFFF00"/>
                </a:solidFill>
                <a:latin typeface="Arial" charset="0"/>
                <a:ea typeface="Geneva" charset="0"/>
                <a:cs typeface="Geneva" charset="0"/>
              </a:rPr>
              <a:t>Lowered emissions from usage of buses and vans</a:t>
            </a:r>
          </a:p>
          <a:p>
            <a:pPr marL="0" indent="0"/>
            <a:r>
              <a:rPr lang="en-US" sz="2400" dirty="0" smtClean="0">
                <a:solidFill>
                  <a:srgbClr val="FF0000"/>
                </a:solidFill>
                <a:latin typeface="Arial" charset="0"/>
                <a:ea typeface="Geneva" charset="0"/>
                <a:cs typeface="Geneva" charset="0"/>
              </a:rPr>
              <a:t>	 </a:t>
            </a:r>
          </a:p>
          <a:p>
            <a:endParaRPr lang="en-US" dirty="0" smtClean="0"/>
          </a:p>
          <a:p>
            <a:endParaRPr lang="en-US" dirty="0" smtClean="0"/>
          </a:p>
          <a:p>
            <a:endParaRPr lang="en-US" dirty="0"/>
          </a:p>
          <a:p>
            <a:endParaRPr lang="en-US" dirty="0" smtClean="0"/>
          </a:p>
          <a:p>
            <a:endParaRPr lang="en-US" dirty="0"/>
          </a:p>
          <a:p>
            <a:pPr algn="ctr"/>
            <a:endParaRPr lang="en-US" sz="4400" dirty="0">
              <a:solidFill>
                <a:schemeClr val="bg2"/>
              </a:solidFill>
              <a:latin typeface="Arial" charset="0"/>
              <a:ea typeface="Geneva" charset="0"/>
              <a:cs typeface="Geneva" charset="0"/>
            </a:endParaRPr>
          </a:p>
        </p:txBody>
      </p:sp>
    </p:spTree>
    <p:extLst>
      <p:ext uri="{BB962C8B-B14F-4D97-AF65-F5344CB8AC3E}">
        <p14:creationId xmlns:p14="http://schemas.microsoft.com/office/powerpoint/2010/main" val="10245484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385" y="2155310"/>
            <a:ext cx="4067815" cy="227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7" name="Title 1"/>
          <p:cNvSpPr>
            <a:spLocks noGrp="1"/>
          </p:cNvSpPr>
          <p:nvPr>
            <p:ph type="title"/>
          </p:nvPr>
        </p:nvSpPr>
        <p:spPr/>
        <p:txBody>
          <a:bodyPr/>
          <a:lstStyle/>
          <a:p>
            <a:r>
              <a:rPr lang="en-US" dirty="0" smtClean="0">
                <a:latin typeface="Arial" charset="0"/>
                <a:ea typeface="Geneva" charset="0"/>
                <a:cs typeface="Geneva" charset="0"/>
              </a:rPr>
              <a:t>Where </a:t>
            </a:r>
            <a:r>
              <a:rPr lang="en-US" dirty="0" smtClean="0">
                <a:latin typeface="Arial" charset="0"/>
                <a:ea typeface="Geneva" charset="0"/>
                <a:cs typeface="Geneva" charset="0"/>
              </a:rPr>
              <a:t>do we go from here</a:t>
            </a:r>
            <a:endParaRPr lang="en-US" sz="2300" dirty="0">
              <a:latin typeface="Arial" charset="0"/>
              <a:ea typeface="Geneva" charset="0"/>
              <a:cs typeface="Geneva" charset="0"/>
            </a:endParaRPr>
          </a:p>
        </p:txBody>
      </p:sp>
      <p:sp>
        <p:nvSpPr>
          <p:cNvPr id="14338" name="Content Placeholder 2"/>
          <p:cNvSpPr>
            <a:spLocks noGrp="1"/>
          </p:cNvSpPr>
          <p:nvPr>
            <p:ph idx="1"/>
          </p:nvPr>
        </p:nvSpPr>
        <p:spPr>
          <a:xfrm>
            <a:off x="914400" y="1295400"/>
            <a:ext cx="7239000" cy="5486400"/>
          </a:xfrm>
          <a:ln cmpd="sng">
            <a:noFill/>
          </a:ln>
        </p:spPr>
        <p:txBody>
          <a:bodyPr/>
          <a:lstStyle/>
          <a:p>
            <a:r>
              <a:rPr lang="en-US" sz="2400" u="sng" dirty="0" smtClean="0">
                <a:solidFill>
                  <a:schemeClr val="accent5">
                    <a:lumMod val="50000"/>
                  </a:schemeClr>
                </a:solidFill>
                <a:latin typeface="Arial" charset="0"/>
                <a:ea typeface="Geneva" charset="0"/>
                <a:cs typeface="Geneva" charset="0"/>
              </a:rPr>
              <a:t>2017</a:t>
            </a:r>
          </a:p>
          <a:p>
            <a:pPr algn="ctr"/>
            <a:r>
              <a:rPr lang="en-US" sz="2400" b="1" dirty="0" smtClean="0">
                <a:solidFill>
                  <a:schemeClr val="accent1"/>
                </a:solidFill>
              </a:rPr>
              <a:t>Fleet Utilization Program</a:t>
            </a:r>
            <a:endParaRPr lang="en-US" sz="2400" b="1" dirty="0" smtClean="0">
              <a:solidFill>
                <a:schemeClr val="accent1"/>
              </a:solidFill>
            </a:endParaRPr>
          </a:p>
          <a:p>
            <a:endParaRPr lang="en-US" dirty="0" smtClean="0"/>
          </a:p>
          <a:p>
            <a:endParaRPr lang="en-US" dirty="0" smtClean="0"/>
          </a:p>
          <a:p>
            <a:endParaRPr lang="en-US" dirty="0"/>
          </a:p>
          <a:p>
            <a:endParaRPr lang="en-US" dirty="0" smtClean="0"/>
          </a:p>
          <a:p>
            <a:endParaRPr lang="en-US" dirty="0"/>
          </a:p>
          <a:p>
            <a:pPr algn="ctr"/>
            <a:endParaRPr lang="en-US" sz="4400" dirty="0">
              <a:solidFill>
                <a:schemeClr val="bg2"/>
              </a:solidFill>
              <a:latin typeface="Arial" charset="0"/>
              <a:ea typeface="Geneva" charset="0"/>
              <a:cs typeface="Geneva" charset="0"/>
            </a:endParaRPr>
          </a:p>
        </p:txBody>
      </p:sp>
      <p:sp>
        <p:nvSpPr>
          <p:cNvPr id="2" name="TextBox 1"/>
          <p:cNvSpPr txBox="1"/>
          <p:nvPr/>
        </p:nvSpPr>
        <p:spPr>
          <a:xfrm>
            <a:off x="838517" y="2164470"/>
            <a:ext cx="3505200" cy="1754326"/>
          </a:xfrm>
          <a:prstGeom prst="rect">
            <a:avLst/>
          </a:prstGeom>
          <a:noFill/>
        </p:spPr>
        <p:txBody>
          <a:bodyPr wrap="square" rtlCol="0">
            <a:spAutoFit/>
          </a:bodyPr>
          <a:lstStyle/>
          <a:p>
            <a:r>
              <a:rPr lang="en-US" dirty="0"/>
              <a:t>Goals:</a:t>
            </a:r>
          </a:p>
          <a:p>
            <a:pPr marL="285750" indent="-285750">
              <a:buFont typeface="Arial" panose="020B0604020202020204" pitchFamily="34" charset="0"/>
              <a:buChar char="•"/>
            </a:pPr>
            <a:r>
              <a:rPr lang="en-US" dirty="0"/>
              <a:t>Optimize the usage of each vehicle  </a:t>
            </a:r>
          </a:p>
          <a:p>
            <a:pPr marL="285750" indent="-285750">
              <a:buFont typeface="Arial" panose="020B0604020202020204" pitchFamily="34" charset="0"/>
              <a:buChar char="•"/>
            </a:pPr>
            <a:r>
              <a:rPr lang="en-US" dirty="0"/>
              <a:t>Re-allocate or reduce vehicles that have low usage</a:t>
            </a:r>
          </a:p>
          <a:p>
            <a:endParaRPr lang="en-US" dirty="0"/>
          </a:p>
        </p:txBody>
      </p:sp>
      <p:sp>
        <p:nvSpPr>
          <p:cNvPr id="3" name="TextBox 2"/>
          <p:cNvSpPr txBox="1"/>
          <p:nvPr/>
        </p:nvSpPr>
        <p:spPr>
          <a:xfrm>
            <a:off x="4343717" y="4425569"/>
            <a:ext cx="4642930" cy="2308324"/>
          </a:xfrm>
          <a:prstGeom prst="rect">
            <a:avLst/>
          </a:prstGeom>
          <a:noFill/>
        </p:spPr>
        <p:txBody>
          <a:bodyPr wrap="square" rtlCol="0">
            <a:spAutoFit/>
          </a:bodyPr>
          <a:lstStyle/>
          <a:p>
            <a:r>
              <a:rPr lang="en-US" dirty="0" smtClean="0"/>
              <a:t>Measurement:</a:t>
            </a:r>
          </a:p>
          <a:p>
            <a:pPr marL="285750" indent="-285750">
              <a:buFont typeface="Arial" panose="020B0604020202020204" pitchFamily="34" charset="0"/>
              <a:buChar char="•"/>
            </a:pPr>
            <a:r>
              <a:rPr lang="en-US" dirty="0" smtClean="0"/>
              <a:t>Any </a:t>
            </a:r>
            <a:r>
              <a:rPr lang="en-US" dirty="0"/>
              <a:t>vehicle that is driven less than 5 days and/or 100 miles in a month is </a:t>
            </a:r>
            <a:r>
              <a:rPr lang="en-US" dirty="0" smtClean="0"/>
              <a:t>put on a evaluation list to be watched for 3 months</a:t>
            </a:r>
          </a:p>
          <a:p>
            <a:pPr marL="285750" indent="-285750">
              <a:buFont typeface="Arial" panose="020B0604020202020204" pitchFamily="34" charset="0"/>
              <a:buChar char="•"/>
            </a:pPr>
            <a:r>
              <a:rPr lang="en-US" dirty="0" smtClean="0"/>
              <a:t>Then we decide if the vehicle will be for </a:t>
            </a:r>
            <a:r>
              <a:rPr lang="en-US" dirty="0"/>
              <a:t>re-allocation or </a:t>
            </a:r>
            <a:r>
              <a:rPr lang="en-US" dirty="0" smtClean="0"/>
              <a:t>removed from service</a:t>
            </a:r>
            <a:endParaRPr lang="en-US" dirty="0"/>
          </a:p>
          <a:p>
            <a:pPr marL="285750" indent="-285750">
              <a:buFont typeface="Arial" panose="020B0604020202020204" pitchFamily="34" charset="0"/>
              <a:buChar char="•"/>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96" y="3657600"/>
            <a:ext cx="4112621" cy="284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4485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kennecott.com/idle-reduction</a:t>
            </a:r>
            <a:endParaRPr lang="en-US" dirty="0"/>
          </a:p>
        </p:txBody>
      </p:sp>
      <p:pic>
        <p:nvPicPr>
          <p:cNvPr id="4" name="Picture 3" descr="Screen Shot 2012-12-19 at 3.06.3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8102" y="1519492"/>
            <a:ext cx="5216364" cy="4396343"/>
          </a:xfrm>
          <a:prstGeom prst="rect">
            <a:avLst/>
          </a:prstGeom>
          <a:ln>
            <a:solidFill>
              <a:schemeClr val="tx1">
                <a:lumMod val="40000"/>
                <a:lumOff val="60000"/>
              </a:schemeClr>
            </a:solidFill>
          </a:ln>
        </p:spPr>
      </p:pic>
    </p:spTree>
    <p:extLst>
      <p:ext uri="{BB962C8B-B14F-4D97-AF65-F5344CB8AC3E}">
        <p14:creationId xmlns:p14="http://schemas.microsoft.com/office/powerpoint/2010/main" val="3748209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295275"/>
            <a:ext cx="40957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4098" name="Line 2"/>
          <p:cNvSpPr>
            <a:spLocks noChangeShapeType="1"/>
          </p:cNvSpPr>
          <p:nvPr/>
        </p:nvSpPr>
        <p:spPr bwMode="auto">
          <a:xfrm>
            <a:off x="1214438" y="295275"/>
            <a:ext cx="0" cy="2846388"/>
          </a:xfrm>
          <a:prstGeom prst="line">
            <a:avLst/>
          </a:prstGeom>
          <a:noFill/>
          <a:ln w="15875" cap="flat">
            <a:solidFill>
              <a:srgbClr val="E60D2E"/>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4099" name="Rectangle 3"/>
          <p:cNvSpPr>
            <a:spLocks noGrp="1" noChangeArrowheads="1"/>
          </p:cNvSpPr>
          <p:nvPr>
            <p:ph type="ctrTitle"/>
          </p:nvPr>
        </p:nvSpPr>
        <p:spPr>
          <a:ln/>
        </p:spPr>
        <p:txBody>
          <a:bodyPr/>
          <a:lstStyle/>
          <a:p>
            <a:r>
              <a:rPr lang="en-US" sz="4400" dirty="0"/>
              <a:t>Kennecott Utah Copper</a:t>
            </a:r>
          </a:p>
        </p:txBody>
      </p:sp>
      <p:pic>
        <p:nvPicPr>
          <p:cNvPr id="4101"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429000"/>
            <a:ext cx="9144000" cy="306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Tree>
    <p:extLst>
      <p:ext uri="{BB962C8B-B14F-4D97-AF65-F5344CB8AC3E}">
        <p14:creationId xmlns:p14="http://schemas.microsoft.com/office/powerpoint/2010/main" val="25252193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87400" y="294708"/>
            <a:ext cx="83534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fontAlgn="base" hangingPunct="1">
              <a:lnSpc>
                <a:spcPts val="3000"/>
              </a:lnSpc>
              <a:spcBef>
                <a:spcPct val="0"/>
              </a:spcBef>
              <a:spcAft>
                <a:spcPct val="0"/>
              </a:spcAft>
              <a:defRPr sz="3000">
                <a:solidFill>
                  <a:srgbClr val="646464"/>
                </a:solidFill>
                <a:latin typeface="+mj-lt"/>
                <a:ea typeface="+mj-ea"/>
                <a:cs typeface="+mj-cs"/>
              </a:defRPr>
            </a:lvl1pPr>
            <a:lvl2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2pPr>
            <a:lvl3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3pPr>
            <a:lvl4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4pPr>
            <a:lvl5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5pPr>
            <a:lvl6pPr marL="4572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6pPr>
            <a:lvl7pPr marL="9144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7pPr>
            <a:lvl8pPr marL="13716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8pPr>
            <a:lvl9pPr marL="18288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9pPr>
          </a:lstStyle>
          <a:p>
            <a:r>
              <a:rPr lang="en-US" kern="0" dirty="0" smtClean="0">
                <a:latin typeface="Arial" charset="0"/>
                <a:ea typeface="Geneva" charset="0"/>
                <a:cs typeface="Geneva" charset="0"/>
              </a:rPr>
              <a:t>Where we started</a:t>
            </a:r>
            <a:endParaRPr lang="en-US" sz="2300" kern="0" dirty="0">
              <a:latin typeface="Arial" charset="0"/>
              <a:ea typeface="Geneva" charset="0"/>
              <a:cs typeface="Geneva" charset="0"/>
            </a:endParaRPr>
          </a:p>
        </p:txBody>
      </p:sp>
      <p:cxnSp>
        <p:nvCxnSpPr>
          <p:cNvPr id="10" name="Straight Connector 9"/>
          <p:cNvCxnSpPr/>
          <p:nvPr/>
        </p:nvCxnSpPr>
        <p:spPr>
          <a:xfrm>
            <a:off x="787399" y="1232354"/>
            <a:ext cx="8353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37333" y="1300311"/>
            <a:ext cx="3653564" cy="461665"/>
          </a:xfrm>
          <a:prstGeom prst="rect">
            <a:avLst/>
          </a:prstGeom>
          <a:noFill/>
        </p:spPr>
        <p:txBody>
          <a:bodyPr wrap="none" rtlCol="0">
            <a:spAutoFit/>
          </a:bodyPr>
          <a:lstStyle/>
          <a:p>
            <a:pPr marL="342900" lvl="0" indent="-342900" algn="ctr" defTabSz="457200" fontAlgn="base">
              <a:spcBef>
                <a:spcPts val="450"/>
              </a:spcBef>
              <a:spcAft>
                <a:spcPct val="0"/>
              </a:spcAft>
            </a:pPr>
            <a:r>
              <a:rPr lang="en-US" sz="2400" b="1" kern="0" dirty="0" smtClean="0">
                <a:solidFill>
                  <a:srgbClr val="002C5F"/>
                </a:solidFill>
                <a:latin typeface="Arial"/>
              </a:rPr>
              <a:t>Idle Reduction Program</a:t>
            </a:r>
            <a:endParaRPr lang="en-US" sz="2400" b="1" kern="0" dirty="0">
              <a:solidFill>
                <a:srgbClr val="002C5F"/>
              </a:solidFill>
              <a:latin typeface="Arial"/>
            </a:endParaRPr>
          </a:p>
        </p:txBody>
      </p:sp>
      <p:sp>
        <p:nvSpPr>
          <p:cNvPr id="12" name="Title 1"/>
          <p:cNvSpPr txBox="1">
            <a:spLocks/>
          </p:cNvSpPr>
          <p:nvPr/>
        </p:nvSpPr>
        <p:spPr bwMode="auto">
          <a:xfrm>
            <a:off x="787399" y="2359967"/>
            <a:ext cx="83534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fontAlgn="base" hangingPunct="1">
              <a:lnSpc>
                <a:spcPts val="3000"/>
              </a:lnSpc>
              <a:spcBef>
                <a:spcPct val="0"/>
              </a:spcBef>
              <a:spcAft>
                <a:spcPct val="0"/>
              </a:spcAft>
              <a:defRPr sz="3000">
                <a:solidFill>
                  <a:srgbClr val="646464"/>
                </a:solidFill>
                <a:latin typeface="+mj-lt"/>
                <a:ea typeface="+mj-ea"/>
                <a:cs typeface="+mj-cs"/>
              </a:defRPr>
            </a:lvl1pPr>
            <a:lvl2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2pPr>
            <a:lvl3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3pPr>
            <a:lvl4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4pPr>
            <a:lvl5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5pPr>
            <a:lvl6pPr marL="4572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6pPr>
            <a:lvl7pPr marL="9144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7pPr>
            <a:lvl8pPr marL="13716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8pPr>
            <a:lvl9pPr marL="18288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9pPr>
          </a:lstStyle>
          <a:p>
            <a:r>
              <a:rPr lang="en-US" kern="0" dirty="0" smtClean="0">
                <a:latin typeface="Arial" charset="0"/>
                <a:ea typeface="Geneva" charset="0"/>
                <a:cs typeface="Geneva" charset="0"/>
              </a:rPr>
              <a:t>Where we are now</a:t>
            </a:r>
            <a:endParaRPr lang="en-US" sz="2300" kern="0" dirty="0">
              <a:latin typeface="Arial" charset="0"/>
              <a:ea typeface="Geneva" charset="0"/>
              <a:cs typeface="Geneva" charset="0"/>
            </a:endParaRPr>
          </a:p>
        </p:txBody>
      </p:sp>
      <p:cxnSp>
        <p:nvCxnSpPr>
          <p:cNvPr id="13" name="Straight Connector 12"/>
          <p:cNvCxnSpPr/>
          <p:nvPr/>
        </p:nvCxnSpPr>
        <p:spPr>
          <a:xfrm>
            <a:off x="787398" y="3297613"/>
            <a:ext cx="8353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4631" y="3365570"/>
            <a:ext cx="3978974" cy="461665"/>
          </a:xfrm>
          <a:prstGeom prst="rect">
            <a:avLst/>
          </a:prstGeom>
          <a:noFill/>
        </p:spPr>
        <p:txBody>
          <a:bodyPr wrap="none" rtlCol="0">
            <a:spAutoFit/>
          </a:bodyPr>
          <a:lstStyle/>
          <a:p>
            <a:pPr marL="342900" lvl="0" indent="-342900" algn="ctr" defTabSz="457200" fontAlgn="base">
              <a:spcBef>
                <a:spcPts val="450"/>
              </a:spcBef>
              <a:spcAft>
                <a:spcPct val="0"/>
              </a:spcAft>
            </a:pPr>
            <a:r>
              <a:rPr lang="en-US" sz="2400" b="1" kern="0" dirty="0" smtClean="0">
                <a:solidFill>
                  <a:srgbClr val="002C5F"/>
                </a:solidFill>
                <a:latin typeface="Arial"/>
              </a:rPr>
              <a:t>Vehicle Reduction Project</a:t>
            </a:r>
            <a:endParaRPr lang="en-US" sz="2400" b="1" kern="0" dirty="0">
              <a:solidFill>
                <a:srgbClr val="002C5F"/>
              </a:solidFill>
              <a:latin typeface="Arial"/>
            </a:endParaRPr>
          </a:p>
        </p:txBody>
      </p:sp>
      <p:sp>
        <p:nvSpPr>
          <p:cNvPr id="20" name="Title 1"/>
          <p:cNvSpPr txBox="1">
            <a:spLocks/>
          </p:cNvSpPr>
          <p:nvPr/>
        </p:nvSpPr>
        <p:spPr bwMode="auto">
          <a:xfrm>
            <a:off x="787398" y="4737894"/>
            <a:ext cx="83534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1" fontAlgn="base" hangingPunct="1">
              <a:lnSpc>
                <a:spcPts val="3000"/>
              </a:lnSpc>
              <a:spcBef>
                <a:spcPct val="0"/>
              </a:spcBef>
              <a:spcAft>
                <a:spcPct val="0"/>
              </a:spcAft>
              <a:defRPr sz="3000">
                <a:solidFill>
                  <a:srgbClr val="646464"/>
                </a:solidFill>
                <a:latin typeface="+mj-lt"/>
                <a:ea typeface="+mj-ea"/>
                <a:cs typeface="+mj-cs"/>
              </a:defRPr>
            </a:lvl1pPr>
            <a:lvl2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2pPr>
            <a:lvl3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3pPr>
            <a:lvl4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4pPr>
            <a:lvl5pPr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5pPr>
            <a:lvl6pPr marL="4572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6pPr>
            <a:lvl7pPr marL="9144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7pPr>
            <a:lvl8pPr marL="13716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8pPr>
            <a:lvl9pPr marL="1828800" algn="l" defTabSz="457200" rtl="0" eaLnBrk="1" fontAlgn="base" hangingPunct="1">
              <a:lnSpc>
                <a:spcPts val="3000"/>
              </a:lnSpc>
              <a:spcBef>
                <a:spcPct val="0"/>
              </a:spcBef>
              <a:spcAft>
                <a:spcPct val="0"/>
              </a:spcAft>
              <a:defRPr sz="3000">
                <a:solidFill>
                  <a:schemeClr val="accent1"/>
                </a:solidFill>
                <a:latin typeface="Arial" charset="0"/>
                <a:ea typeface="Geneva" charset="0"/>
                <a:cs typeface="Geneva" charset="0"/>
              </a:defRPr>
            </a:lvl9pPr>
          </a:lstStyle>
          <a:p>
            <a:r>
              <a:rPr lang="en-US" kern="0" dirty="0" smtClean="0">
                <a:latin typeface="Arial" charset="0"/>
                <a:ea typeface="Geneva" charset="0"/>
                <a:cs typeface="Geneva" charset="0"/>
              </a:rPr>
              <a:t>Where do we go from here </a:t>
            </a:r>
            <a:endParaRPr lang="en-US" sz="2300" kern="0" dirty="0">
              <a:latin typeface="Arial" charset="0"/>
              <a:ea typeface="Geneva" charset="0"/>
              <a:cs typeface="Geneva" charset="0"/>
            </a:endParaRPr>
          </a:p>
        </p:txBody>
      </p:sp>
      <p:cxnSp>
        <p:nvCxnSpPr>
          <p:cNvPr id="21" name="Straight Connector 20"/>
          <p:cNvCxnSpPr/>
          <p:nvPr/>
        </p:nvCxnSpPr>
        <p:spPr>
          <a:xfrm>
            <a:off x="787397" y="5675540"/>
            <a:ext cx="83534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60383" y="5743497"/>
            <a:ext cx="3807453" cy="461665"/>
          </a:xfrm>
          <a:prstGeom prst="rect">
            <a:avLst/>
          </a:prstGeom>
          <a:noFill/>
        </p:spPr>
        <p:txBody>
          <a:bodyPr wrap="none" rtlCol="0">
            <a:spAutoFit/>
          </a:bodyPr>
          <a:lstStyle/>
          <a:p>
            <a:pPr marL="342900" lvl="0" indent="-342900" algn="ctr" defTabSz="457200" fontAlgn="base">
              <a:spcBef>
                <a:spcPts val="450"/>
              </a:spcBef>
              <a:spcAft>
                <a:spcPct val="0"/>
              </a:spcAft>
            </a:pPr>
            <a:r>
              <a:rPr lang="en-US" sz="2400" b="1" kern="0" dirty="0">
                <a:solidFill>
                  <a:srgbClr val="002C5F"/>
                </a:solidFill>
                <a:latin typeface="Arial"/>
              </a:rPr>
              <a:t>Fleet Utilization Program</a:t>
            </a:r>
          </a:p>
        </p:txBody>
      </p:sp>
    </p:spTree>
    <p:extLst>
      <p:ext uri="{BB962C8B-B14F-4D97-AF65-F5344CB8AC3E}">
        <p14:creationId xmlns:p14="http://schemas.microsoft.com/office/powerpoint/2010/main" val="941382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Arial" charset="0"/>
                <a:ea typeface="Geneva" charset="0"/>
                <a:cs typeface="Geneva" charset="0"/>
              </a:rPr>
              <a:t>Where we started</a:t>
            </a:r>
            <a:endParaRPr lang="en-US" sz="2300" dirty="0">
              <a:latin typeface="Arial" charset="0"/>
              <a:ea typeface="Geneva" charset="0"/>
              <a:cs typeface="Geneva" charset="0"/>
            </a:endParaRPr>
          </a:p>
        </p:txBody>
      </p:sp>
      <p:sp>
        <p:nvSpPr>
          <p:cNvPr id="14338" name="Content Placeholder 2"/>
          <p:cNvSpPr>
            <a:spLocks noGrp="1"/>
          </p:cNvSpPr>
          <p:nvPr>
            <p:ph idx="1"/>
          </p:nvPr>
        </p:nvSpPr>
        <p:spPr>
          <a:xfrm>
            <a:off x="914400" y="1295400"/>
            <a:ext cx="8077200" cy="5486400"/>
          </a:xfrm>
        </p:spPr>
        <p:txBody>
          <a:bodyPr/>
          <a:lstStyle/>
          <a:p>
            <a:r>
              <a:rPr lang="en-US" sz="2400" u="sng" dirty="0" smtClean="0">
                <a:solidFill>
                  <a:schemeClr val="accent5">
                    <a:lumMod val="50000"/>
                  </a:schemeClr>
                </a:solidFill>
                <a:latin typeface="Arial" charset="0"/>
                <a:ea typeface="Geneva" charset="0"/>
                <a:cs typeface="Geneva" charset="0"/>
              </a:rPr>
              <a:t>2008 </a:t>
            </a:r>
            <a:r>
              <a:rPr lang="en-US" sz="2400" u="sng" dirty="0" smtClean="0">
                <a:solidFill>
                  <a:schemeClr val="accent5">
                    <a:lumMod val="50000"/>
                  </a:schemeClr>
                </a:solidFill>
                <a:latin typeface="Arial" charset="0"/>
                <a:ea typeface="Geneva" charset="0"/>
                <a:cs typeface="Geneva" charset="0"/>
              </a:rPr>
              <a:t>– Current</a:t>
            </a:r>
          </a:p>
          <a:p>
            <a:pPr algn="ctr"/>
            <a:r>
              <a:rPr lang="en-US" sz="2400" b="1" dirty="0" smtClean="0">
                <a:solidFill>
                  <a:schemeClr val="accent1"/>
                </a:solidFill>
              </a:rPr>
              <a:t>Idle Reduction Program</a:t>
            </a:r>
            <a:endParaRPr lang="en-US" sz="2400" u="sng" dirty="0" smtClean="0">
              <a:solidFill>
                <a:schemeClr val="accent5">
                  <a:lumMod val="50000"/>
                </a:schemeClr>
              </a:solidFill>
              <a:latin typeface="Arial" charset="0"/>
              <a:ea typeface="Geneva" charset="0"/>
              <a:cs typeface="Geneva" charset="0"/>
            </a:endParaRPr>
          </a:p>
          <a:p>
            <a:r>
              <a:rPr lang="en-US" dirty="0" smtClean="0"/>
              <a:t>The </a:t>
            </a:r>
            <a:r>
              <a:rPr lang="en-US" dirty="0"/>
              <a:t>first step in the development of our idle reduction program </a:t>
            </a:r>
            <a:r>
              <a:rPr lang="en-US" dirty="0" smtClean="0"/>
              <a:t>was </a:t>
            </a:r>
            <a:r>
              <a:rPr lang="en-US" dirty="0"/>
              <a:t>to determine the outcomes </a:t>
            </a:r>
            <a:r>
              <a:rPr lang="en-US" dirty="0" smtClean="0"/>
              <a:t>we were </a:t>
            </a:r>
            <a:r>
              <a:rPr lang="en-US" dirty="0"/>
              <a:t>looking for. Determine what </a:t>
            </a:r>
            <a:r>
              <a:rPr lang="en-US" dirty="0" smtClean="0"/>
              <a:t>we wanted </a:t>
            </a:r>
            <a:r>
              <a:rPr lang="en-US" dirty="0"/>
              <a:t>to get out of an </a:t>
            </a:r>
            <a:r>
              <a:rPr lang="en-US" dirty="0" smtClean="0"/>
              <a:t>idling </a:t>
            </a:r>
            <a:r>
              <a:rPr lang="en-US" dirty="0"/>
              <a:t>program.</a:t>
            </a:r>
          </a:p>
          <a:p>
            <a:pPr lvl="2"/>
            <a:r>
              <a:rPr lang="en-US" dirty="0"/>
              <a:t>Reduce emissions</a:t>
            </a:r>
          </a:p>
          <a:p>
            <a:pPr lvl="2"/>
            <a:r>
              <a:rPr lang="en-US" dirty="0"/>
              <a:t>Reduce </a:t>
            </a:r>
            <a:r>
              <a:rPr lang="en-US" dirty="0" smtClean="0"/>
              <a:t>/ manage </a:t>
            </a:r>
            <a:r>
              <a:rPr lang="en-US" dirty="0"/>
              <a:t>engine non-productive operating </a:t>
            </a:r>
            <a:r>
              <a:rPr lang="en-US" dirty="0" err="1"/>
              <a:t>hrs</a:t>
            </a:r>
            <a:endParaRPr lang="en-US" dirty="0"/>
          </a:p>
          <a:p>
            <a:pPr lvl="2"/>
            <a:r>
              <a:rPr lang="en-US" dirty="0"/>
              <a:t>Increase vehicle availability</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algn="ctr"/>
            <a:endParaRPr lang="en-US" sz="4400" dirty="0">
              <a:solidFill>
                <a:schemeClr val="bg2"/>
              </a:solidFill>
              <a:latin typeface="Arial" charset="0"/>
              <a:ea typeface="Geneva" charset="0"/>
              <a:cs typeface="Geneva" charset="0"/>
            </a:endParaRPr>
          </a:p>
        </p:txBody>
      </p:sp>
    </p:spTree>
    <p:extLst>
      <p:ext uri="{BB962C8B-B14F-4D97-AF65-F5344CB8AC3E}">
        <p14:creationId xmlns:p14="http://schemas.microsoft.com/office/powerpoint/2010/main" val="5659850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Arial" charset="0"/>
                <a:ea typeface="Geneva" charset="0"/>
                <a:cs typeface="Geneva" charset="0"/>
              </a:rPr>
              <a:t>Idling </a:t>
            </a:r>
            <a:r>
              <a:rPr lang="en-US" dirty="0" smtClean="0">
                <a:latin typeface="Arial" charset="0"/>
                <a:ea typeface="Geneva" charset="0"/>
                <a:cs typeface="Geneva" charset="0"/>
              </a:rPr>
              <a:t>program </a:t>
            </a:r>
            <a:r>
              <a:rPr lang="en-US" dirty="0">
                <a:latin typeface="Arial" charset="0"/>
                <a:ea typeface="Geneva" charset="0"/>
                <a:cs typeface="Geneva" charset="0"/>
              </a:rPr>
              <a:t>v</a:t>
            </a:r>
            <a:r>
              <a:rPr lang="en-US" dirty="0" smtClean="0">
                <a:latin typeface="Arial" charset="0"/>
                <a:ea typeface="Geneva" charset="0"/>
                <a:cs typeface="Geneva" charset="0"/>
              </a:rPr>
              <a:t>ision </a:t>
            </a:r>
            <a:r>
              <a:rPr lang="en-US" dirty="0" smtClean="0">
                <a:latin typeface="Arial" charset="0"/>
                <a:ea typeface="Geneva" charset="0"/>
                <a:cs typeface="Geneva" charset="0"/>
              </a:rPr>
              <a:t>statement</a:t>
            </a:r>
            <a:endParaRPr lang="en-US" sz="2300" dirty="0">
              <a:latin typeface="Arial" charset="0"/>
              <a:ea typeface="Geneva" charset="0"/>
              <a:cs typeface="Geneva" charset="0"/>
            </a:endParaRPr>
          </a:p>
        </p:txBody>
      </p:sp>
      <p:sp>
        <p:nvSpPr>
          <p:cNvPr id="14338" name="Content Placeholder 2"/>
          <p:cNvSpPr>
            <a:spLocks noGrp="1"/>
          </p:cNvSpPr>
          <p:nvPr>
            <p:ph idx="1"/>
          </p:nvPr>
        </p:nvSpPr>
        <p:spPr>
          <a:xfrm>
            <a:off x="762000" y="1447800"/>
            <a:ext cx="7772400" cy="4800600"/>
          </a:xfrm>
        </p:spPr>
        <p:txBody>
          <a:bodyPr/>
          <a:lstStyle/>
          <a:p>
            <a:pPr algn="ctr"/>
            <a:r>
              <a:rPr lang="en-US" sz="3200" b="1" dirty="0">
                <a:solidFill>
                  <a:srgbClr val="002060"/>
                </a:solidFill>
              </a:rPr>
              <a:t>Develop </a:t>
            </a:r>
            <a:r>
              <a:rPr lang="en-US" sz="3200" b="1" dirty="0" smtClean="0">
                <a:solidFill>
                  <a:srgbClr val="002060"/>
                </a:solidFill>
              </a:rPr>
              <a:t>an idling </a:t>
            </a:r>
            <a:r>
              <a:rPr lang="en-US" sz="3200" b="1" dirty="0">
                <a:solidFill>
                  <a:srgbClr val="002060"/>
                </a:solidFill>
              </a:rPr>
              <a:t>reduction program that controls idling of vehicles, reduces GHG emissions and increases vehicle availability while ensuring the program is sustainable for years to come.</a:t>
            </a:r>
          </a:p>
        </p:txBody>
      </p:sp>
    </p:spTree>
    <p:extLst>
      <p:ext uri="{BB962C8B-B14F-4D97-AF65-F5344CB8AC3E}">
        <p14:creationId xmlns:p14="http://schemas.microsoft.com/office/powerpoint/2010/main" val="9128289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46464"/>
                </a:solidFill>
              </a:rPr>
              <a:t>Change culture, behavior &amp; procedures</a:t>
            </a:r>
            <a:endParaRPr lang="en-US" dirty="0">
              <a:solidFill>
                <a:srgbClr val="646464"/>
              </a:solidFill>
            </a:endParaRPr>
          </a:p>
        </p:txBody>
      </p:sp>
      <p:sp>
        <p:nvSpPr>
          <p:cNvPr id="3" name="Content Placeholder 2"/>
          <p:cNvSpPr>
            <a:spLocks noGrp="1"/>
          </p:cNvSpPr>
          <p:nvPr>
            <p:ph idx="1"/>
          </p:nvPr>
        </p:nvSpPr>
        <p:spPr>
          <a:xfrm>
            <a:off x="791169" y="5498173"/>
            <a:ext cx="8352831" cy="1055028"/>
          </a:xfrm>
        </p:spPr>
        <p:txBody>
          <a:bodyPr/>
          <a:lstStyle/>
          <a:p>
            <a:pPr marL="0" lvl="1" indent="0">
              <a:buNone/>
            </a:pPr>
            <a:r>
              <a:rPr lang="en-US" sz="2400" dirty="0" smtClean="0">
                <a:solidFill>
                  <a:srgbClr val="51545F"/>
                </a:solidFill>
              </a:rPr>
              <a:t>Small changes can make a </a:t>
            </a:r>
            <a:r>
              <a:rPr lang="en-US" sz="2400" dirty="0" smtClean="0">
                <a:solidFill>
                  <a:schemeClr val="bg2"/>
                </a:solidFill>
              </a:rPr>
              <a:t>big difference</a:t>
            </a:r>
            <a:endParaRPr lang="en-US" sz="2400" dirty="0">
              <a:solidFill>
                <a:schemeClr val="bg2"/>
              </a:solidFill>
            </a:endParaRPr>
          </a:p>
        </p:txBody>
      </p:sp>
      <p:sp>
        <p:nvSpPr>
          <p:cNvPr id="6" name="TextBox 5"/>
          <p:cNvSpPr txBox="1"/>
          <p:nvPr/>
        </p:nvSpPr>
        <p:spPr>
          <a:xfrm>
            <a:off x="1228633" y="2926816"/>
            <a:ext cx="6902434" cy="584776"/>
          </a:xfrm>
          <a:prstGeom prst="rect">
            <a:avLst/>
          </a:prstGeom>
          <a:noFill/>
        </p:spPr>
        <p:txBody>
          <a:bodyPr wrap="square" rtlCol="0">
            <a:spAutoFit/>
          </a:bodyPr>
          <a:lstStyle/>
          <a:p>
            <a:pPr algn="ctr" fontAlgn="base">
              <a:spcBef>
                <a:spcPct val="0"/>
              </a:spcBef>
              <a:spcAft>
                <a:spcPct val="0"/>
              </a:spcAft>
            </a:pPr>
            <a:r>
              <a:rPr lang="en-US" sz="3200" dirty="0">
                <a:solidFill>
                  <a:srgbClr val="FFFFFF"/>
                </a:solidFill>
                <a:ea typeface="ＭＳ Ｐゴシック" charset="0"/>
              </a:rPr>
              <a:t>Insert new photo</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218" y="1264919"/>
            <a:ext cx="42005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728" y="3219204"/>
            <a:ext cx="4186871" cy="218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059" y="1264919"/>
            <a:ext cx="43243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20" y="4091603"/>
            <a:ext cx="18764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1655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46464"/>
                </a:solidFill>
              </a:rPr>
              <a:t>Education of operators</a:t>
            </a:r>
            <a:endParaRPr lang="en-US" dirty="0">
              <a:solidFill>
                <a:srgbClr val="646464"/>
              </a:solidFill>
            </a:endParaRPr>
          </a:p>
        </p:txBody>
      </p:sp>
      <p:sp>
        <p:nvSpPr>
          <p:cNvPr id="7" name="Content Placeholder 6"/>
          <p:cNvSpPr>
            <a:spLocks noGrp="1"/>
          </p:cNvSpPr>
          <p:nvPr>
            <p:ph sz="half" idx="1"/>
          </p:nvPr>
        </p:nvSpPr>
        <p:spPr/>
        <p:txBody>
          <a:bodyPr/>
          <a:lstStyle/>
          <a:p>
            <a:pPr>
              <a:defRPr/>
            </a:pPr>
            <a:r>
              <a:rPr lang="en-US" sz="1400" dirty="0">
                <a:solidFill>
                  <a:schemeClr val="accent1"/>
                </a:solidFill>
              </a:rPr>
              <a:t>Through years and years of Engineering Experience from Ford, Caterpillar and John Deere; to name a few, baselines were generated for fuel consumed and equivalent miles traveled per idle hour</a:t>
            </a:r>
            <a:r>
              <a:rPr lang="en-US" sz="1400" dirty="0">
                <a:solidFill>
                  <a:srgbClr val="FFFF00"/>
                </a:solidFill>
              </a:rPr>
              <a:t>.</a:t>
            </a:r>
          </a:p>
          <a:p>
            <a:pPr algn="ctr">
              <a:defRPr/>
            </a:pPr>
            <a:endParaRPr lang="en-US" sz="1400" dirty="0">
              <a:solidFill>
                <a:srgbClr val="FFFF00"/>
              </a:solidFill>
            </a:endParaRPr>
          </a:p>
          <a:p>
            <a:pPr>
              <a:defRPr/>
            </a:pPr>
            <a:r>
              <a:rPr lang="en-US" sz="1400" b="1" dirty="0">
                <a:solidFill>
                  <a:schemeClr val="accent1"/>
                </a:solidFill>
                <a:latin typeface="RT_Albanese" pitchFamily="18" charset="0"/>
              </a:rPr>
              <a:t>Light Duty Vehicles 1996-2009 (Gasoline) </a:t>
            </a:r>
            <a:r>
              <a:rPr lang="en-US" sz="1400" dirty="0">
                <a:solidFill>
                  <a:schemeClr val="accent1"/>
                </a:solidFill>
                <a:latin typeface="RT_Albanese" pitchFamily="18" charset="0"/>
              </a:rPr>
              <a:t> </a:t>
            </a:r>
          </a:p>
          <a:p>
            <a:pPr marL="0" indent="0">
              <a:buFontTx/>
              <a:buNone/>
              <a:defRPr/>
            </a:pPr>
            <a:r>
              <a:rPr lang="en-US" sz="1400" dirty="0">
                <a:solidFill>
                  <a:schemeClr val="accent1"/>
                </a:solidFill>
                <a:latin typeface="RT_Albanese" pitchFamily="18" charset="0"/>
              </a:rPr>
              <a:t>	1 Idle hour = 2 gals. of fuel and 26 miles traveled.</a:t>
            </a:r>
          </a:p>
          <a:p>
            <a:pPr>
              <a:buFont typeface="Arial" pitchFamily="34" charset="0"/>
              <a:buChar char="•"/>
              <a:defRPr/>
            </a:pPr>
            <a:r>
              <a:rPr lang="en-US" sz="1400" b="1" dirty="0">
                <a:solidFill>
                  <a:schemeClr val="accent1"/>
                </a:solidFill>
                <a:latin typeface="RT_Albanese" pitchFamily="18" charset="0"/>
              </a:rPr>
              <a:t>Light Duty Vehicles </a:t>
            </a:r>
            <a:r>
              <a:rPr lang="en-US" sz="1400" b="1" dirty="0" smtClean="0">
                <a:solidFill>
                  <a:schemeClr val="accent1"/>
                </a:solidFill>
                <a:latin typeface="RT_Albanese" pitchFamily="18" charset="0"/>
              </a:rPr>
              <a:t>2010-2016 </a:t>
            </a:r>
            <a:r>
              <a:rPr lang="en-US" sz="1400" b="1" dirty="0">
                <a:solidFill>
                  <a:schemeClr val="accent1"/>
                </a:solidFill>
                <a:latin typeface="RT_Albanese" pitchFamily="18" charset="0"/>
              </a:rPr>
              <a:t>(Gasoline)</a:t>
            </a:r>
          </a:p>
          <a:p>
            <a:pPr marL="0" indent="0">
              <a:buFontTx/>
              <a:buNone/>
              <a:defRPr/>
            </a:pPr>
            <a:r>
              <a:rPr lang="en-US" sz="1400" dirty="0">
                <a:solidFill>
                  <a:schemeClr val="accent1"/>
                </a:solidFill>
                <a:latin typeface="RT_Albanese" pitchFamily="18" charset="0"/>
              </a:rPr>
              <a:t>	1 Idle hour = 1 gal. of fuel and 26 miles traveled.	       </a:t>
            </a:r>
          </a:p>
          <a:p>
            <a:pPr>
              <a:defRPr/>
            </a:pPr>
            <a:r>
              <a:rPr lang="en-US" sz="1400" b="1" dirty="0">
                <a:solidFill>
                  <a:schemeClr val="accent1"/>
                </a:solidFill>
                <a:latin typeface="RT_Albanese" pitchFamily="18" charset="0"/>
              </a:rPr>
              <a:t>Light to Medium Duty (Diesel)</a:t>
            </a:r>
            <a:r>
              <a:rPr lang="en-US" sz="1400" dirty="0">
                <a:solidFill>
                  <a:schemeClr val="accent1"/>
                </a:solidFill>
                <a:latin typeface="RT_Albanese" pitchFamily="18" charset="0"/>
              </a:rPr>
              <a:t>  </a:t>
            </a:r>
          </a:p>
          <a:p>
            <a:pPr marL="0" indent="0">
              <a:buFontTx/>
              <a:buNone/>
              <a:defRPr/>
            </a:pPr>
            <a:r>
              <a:rPr lang="en-US" sz="1400" dirty="0">
                <a:solidFill>
                  <a:schemeClr val="accent1"/>
                </a:solidFill>
                <a:latin typeface="RT_Albanese" pitchFamily="18" charset="0"/>
              </a:rPr>
              <a:t>	1 Idle hour = </a:t>
            </a:r>
            <a:r>
              <a:rPr lang="en-US" sz="1400" dirty="0" smtClean="0">
                <a:solidFill>
                  <a:schemeClr val="accent1"/>
                </a:solidFill>
                <a:latin typeface="RT_Albanese" pitchFamily="18" charset="0"/>
              </a:rPr>
              <a:t>2-3 </a:t>
            </a:r>
            <a:r>
              <a:rPr lang="en-US" sz="1400" dirty="0">
                <a:solidFill>
                  <a:schemeClr val="accent1"/>
                </a:solidFill>
                <a:latin typeface="RT_Albanese" pitchFamily="18" charset="0"/>
              </a:rPr>
              <a:t>gals. of fuel and 26 miles traveled.</a:t>
            </a:r>
          </a:p>
          <a:p>
            <a:pPr>
              <a:defRPr/>
            </a:pPr>
            <a:r>
              <a:rPr lang="en-US" sz="1400" b="1" dirty="0">
                <a:solidFill>
                  <a:schemeClr val="accent1"/>
                </a:solidFill>
                <a:latin typeface="RT_Albanese" pitchFamily="18" charset="0"/>
              </a:rPr>
              <a:t>Heavy Duty Mobile (Diesel)</a:t>
            </a:r>
            <a:r>
              <a:rPr lang="en-US" sz="1400" dirty="0">
                <a:solidFill>
                  <a:schemeClr val="accent1"/>
                </a:solidFill>
                <a:latin typeface="RT_Albanese" pitchFamily="18" charset="0"/>
              </a:rPr>
              <a:t> </a:t>
            </a:r>
          </a:p>
          <a:p>
            <a:pPr marL="0" indent="0">
              <a:buFontTx/>
              <a:buNone/>
              <a:defRPr/>
            </a:pPr>
            <a:r>
              <a:rPr lang="en-US" sz="1400" dirty="0">
                <a:solidFill>
                  <a:schemeClr val="accent1"/>
                </a:solidFill>
                <a:latin typeface="RT_Albanese" pitchFamily="18" charset="0"/>
              </a:rPr>
              <a:t>	1 Idle hour = 3.5-4.5 gals. of fuel</a:t>
            </a:r>
          </a:p>
          <a:p>
            <a:pPr>
              <a:defRPr/>
            </a:pPr>
            <a:r>
              <a:rPr lang="en-US" sz="1400" b="1" dirty="0">
                <a:solidFill>
                  <a:schemeClr val="accent1"/>
                </a:solidFill>
                <a:latin typeface="RT_Albanese" pitchFamily="18" charset="0"/>
              </a:rPr>
              <a:t>Heavy Haulage Trucks (Diesel)</a:t>
            </a:r>
            <a:r>
              <a:rPr lang="en-US" sz="1400" dirty="0">
                <a:solidFill>
                  <a:schemeClr val="accent1"/>
                </a:solidFill>
                <a:latin typeface="RT_Albanese" pitchFamily="18" charset="0"/>
              </a:rPr>
              <a:t> </a:t>
            </a:r>
          </a:p>
          <a:p>
            <a:pPr marL="0" indent="0">
              <a:buFontTx/>
              <a:buNone/>
              <a:defRPr/>
            </a:pPr>
            <a:r>
              <a:rPr lang="en-US" sz="1400" dirty="0">
                <a:solidFill>
                  <a:schemeClr val="accent1"/>
                </a:solidFill>
                <a:latin typeface="RT_Albanese" pitchFamily="18" charset="0"/>
              </a:rPr>
              <a:t>	1 Idle hour = 6.5-7.5 gals. of fuel</a:t>
            </a:r>
            <a:endParaRPr lang="en-US" sz="1400" dirty="0">
              <a:solidFill>
                <a:schemeClr val="accent1"/>
              </a:solidFill>
            </a:endParaRPr>
          </a:p>
        </p:txBody>
      </p:sp>
      <p:sp>
        <p:nvSpPr>
          <p:cNvPr id="8" name="Content Placeholder 7"/>
          <p:cNvSpPr>
            <a:spLocks noGrp="1"/>
          </p:cNvSpPr>
          <p:nvPr>
            <p:ph sz="half" idx="2"/>
          </p:nvPr>
        </p:nvSpPr>
        <p:spPr/>
        <p:txBody>
          <a:bodyPr/>
          <a:lstStyle/>
          <a:p>
            <a:r>
              <a:rPr lang="en-US" sz="1200" b="1" dirty="0" smtClean="0"/>
              <a:t>Lessons learned:</a:t>
            </a:r>
          </a:p>
          <a:p>
            <a:endParaRPr lang="en-US" sz="1200" b="1" dirty="0"/>
          </a:p>
          <a:p>
            <a:r>
              <a:rPr lang="en-US" sz="1200" b="1" dirty="0"/>
              <a:t>Educate on the findings: example show </a:t>
            </a:r>
            <a:r>
              <a:rPr lang="en-US" sz="1200" b="1" dirty="0" smtClean="0"/>
              <a:t>idling </a:t>
            </a:r>
            <a:r>
              <a:rPr lang="en-US" sz="1200" b="1" dirty="0"/>
              <a:t>lowers MPG by  45-50</a:t>
            </a:r>
            <a:r>
              <a:rPr lang="en-US" sz="1200" b="1" dirty="0" smtClean="0"/>
              <a:t>%, </a:t>
            </a:r>
            <a:r>
              <a:rPr lang="en-US" sz="1200" b="1" dirty="0"/>
              <a:t>gallons wasted, savings</a:t>
            </a:r>
          </a:p>
          <a:p>
            <a:endParaRPr lang="en-US" sz="1200" b="1" dirty="0"/>
          </a:p>
          <a:p>
            <a:r>
              <a:rPr lang="en-US" sz="1200" b="1" dirty="0"/>
              <a:t>Example of facts shared with operators:</a:t>
            </a:r>
          </a:p>
          <a:p>
            <a:pPr>
              <a:lnSpc>
                <a:spcPct val="80000"/>
              </a:lnSpc>
              <a:buFont typeface="Arial"/>
              <a:buChar char="•"/>
            </a:pPr>
            <a:r>
              <a:rPr lang="en-US" sz="1200" b="1" dirty="0"/>
              <a:t>Engine wear is greater at prolonged idle than during normal operation</a:t>
            </a:r>
          </a:p>
          <a:p>
            <a:pPr>
              <a:lnSpc>
                <a:spcPct val="80000"/>
              </a:lnSpc>
              <a:buFont typeface="Arial"/>
              <a:buChar char="•"/>
            </a:pPr>
            <a:r>
              <a:rPr lang="en-US" sz="1200" b="1" dirty="0"/>
              <a:t>Modern cars need little warm up time</a:t>
            </a:r>
          </a:p>
          <a:p>
            <a:pPr>
              <a:lnSpc>
                <a:spcPct val="80000"/>
              </a:lnSpc>
              <a:buFont typeface="Arial"/>
              <a:buChar char="•"/>
            </a:pPr>
            <a:r>
              <a:rPr lang="en-US" sz="1200" b="1" dirty="0"/>
              <a:t>Every gallon of gas burned produces 20 pounds of carbon </a:t>
            </a:r>
            <a:r>
              <a:rPr lang="en-US" sz="1200" b="1" dirty="0" smtClean="0"/>
              <a:t>monoxide</a:t>
            </a:r>
          </a:p>
          <a:p>
            <a:pPr>
              <a:lnSpc>
                <a:spcPct val="80000"/>
              </a:lnSpc>
              <a:buFont typeface="Arial"/>
              <a:buChar char="•"/>
            </a:pPr>
            <a:r>
              <a:rPr lang="en-US" sz="1200" b="1" dirty="0"/>
              <a:t>Manufactures for certain vehicles and equipment warranties are not only based on miles they are also based on hours.</a:t>
            </a:r>
          </a:p>
          <a:p>
            <a:pPr>
              <a:lnSpc>
                <a:spcPct val="80000"/>
              </a:lnSpc>
              <a:buFont typeface="Arial"/>
              <a:buChar char="•"/>
            </a:pPr>
            <a:endParaRPr lang="en-US" sz="1200" b="1" dirty="0"/>
          </a:p>
          <a:p>
            <a:endParaRPr lang="en-US" sz="1200" b="1" dirty="0"/>
          </a:p>
        </p:txBody>
      </p:sp>
    </p:spTree>
    <p:extLst>
      <p:ext uri="{BB962C8B-B14F-4D97-AF65-F5344CB8AC3E}">
        <p14:creationId xmlns:p14="http://schemas.microsoft.com/office/powerpoint/2010/main" val="30511995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lstStyle/>
          <a:p>
            <a:pPr>
              <a:lnSpc>
                <a:spcPct val="80000"/>
              </a:lnSpc>
            </a:pPr>
            <a:r>
              <a:rPr lang="en-US" dirty="0" smtClean="0">
                <a:latin typeface="Arial" charset="0"/>
              </a:rPr>
              <a:t>All managers get idling, speed and GHG reports weekly and monthly</a:t>
            </a:r>
          </a:p>
          <a:p>
            <a:pPr>
              <a:lnSpc>
                <a:spcPct val="80000"/>
              </a:lnSpc>
            </a:pPr>
            <a:endParaRPr lang="en-US" dirty="0">
              <a:latin typeface="Arial" charset="0"/>
            </a:endParaRPr>
          </a:p>
          <a:p>
            <a:pPr>
              <a:lnSpc>
                <a:spcPct val="80000"/>
              </a:lnSpc>
            </a:pPr>
            <a:r>
              <a:rPr lang="en-US" dirty="0" smtClean="0">
                <a:latin typeface="Arial" charset="0"/>
              </a:rPr>
              <a:t>Supervisors of fleet get daily, weekly and monthly reports</a:t>
            </a:r>
          </a:p>
          <a:p>
            <a:pPr>
              <a:lnSpc>
                <a:spcPct val="80000"/>
              </a:lnSpc>
            </a:pPr>
            <a:endParaRPr lang="en-US" dirty="0">
              <a:latin typeface="Arial" charset="0"/>
            </a:endParaRPr>
          </a:p>
          <a:p>
            <a:pPr>
              <a:lnSpc>
                <a:spcPct val="80000"/>
              </a:lnSpc>
            </a:pPr>
            <a:r>
              <a:rPr lang="en-US" dirty="0" smtClean="0">
                <a:latin typeface="Arial" charset="0"/>
              </a:rPr>
              <a:t>A monthly and quarterly report on idling and savings go to all levels of KUC</a:t>
            </a:r>
          </a:p>
          <a:p>
            <a:pPr>
              <a:lnSpc>
                <a:spcPct val="80000"/>
              </a:lnSpc>
            </a:pPr>
            <a:endParaRPr lang="en-US" dirty="0">
              <a:latin typeface="Arial" charset="0"/>
            </a:endParaRPr>
          </a:p>
          <a:p>
            <a:pPr>
              <a:lnSpc>
                <a:spcPct val="80000"/>
              </a:lnSpc>
            </a:pPr>
            <a:r>
              <a:rPr lang="en-US" dirty="0" smtClean="0">
                <a:latin typeface="Arial" charset="0"/>
              </a:rPr>
              <a:t>Several plants get special reports designed to be used on their information boards</a:t>
            </a:r>
          </a:p>
          <a:p>
            <a:pPr>
              <a:lnSpc>
                <a:spcPct val="80000"/>
              </a:lnSpc>
            </a:pPr>
            <a:endParaRPr lang="en-US" dirty="0">
              <a:latin typeface="Arial" charset="0"/>
            </a:endParaRPr>
          </a:p>
        </p:txBody>
      </p:sp>
      <p:sp>
        <p:nvSpPr>
          <p:cNvPr id="5" name="Rectangle 3"/>
          <p:cNvSpPr txBox="1">
            <a:spLocks noChangeArrowheads="1"/>
          </p:cNvSpPr>
          <p:nvPr/>
        </p:nvSpPr>
        <p:spPr bwMode="auto">
          <a:xfrm>
            <a:off x="-6336316" y="1930295"/>
            <a:ext cx="563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450"/>
              </a:spcBef>
              <a:spcAft>
                <a:spcPct val="0"/>
              </a:spcAft>
              <a:buFont typeface="Arial" charset="0"/>
              <a:defRPr>
                <a:solidFill>
                  <a:schemeClr val="tx1"/>
                </a:solidFill>
                <a:latin typeface="+mn-lt"/>
                <a:ea typeface="+mn-ea"/>
                <a:cs typeface="+mn-cs"/>
              </a:defRPr>
            </a:lvl1pPr>
            <a:lvl2pPr marL="179388" indent="-179388"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2pPr>
            <a:lvl3pPr marL="431800" indent="-250825"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3pPr>
            <a:lvl4pPr marL="625475" indent="-228600"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4pPr>
            <a:lvl5pPr marL="855663" indent="-228600" algn="l" defTabSz="457200" rtl="0" eaLnBrk="1" fontAlgn="base" hangingPunct="1">
              <a:spcBef>
                <a:spcPts val="450"/>
              </a:spcBef>
              <a:spcAft>
                <a:spcPct val="0"/>
              </a:spcAft>
              <a:buFont typeface="Arial" charset="0"/>
              <a:buChar char="•"/>
              <a:defRPr>
                <a:solidFill>
                  <a:schemeClr val="tx1"/>
                </a:solidFill>
                <a:latin typeface="+mn-lt"/>
                <a:ea typeface="Arial" charset="0"/>
                <a:cs typeface="Arial" charset="0"/>
              </a:defRPr>
            </a:lvl5pPr>
            <a:lvl6pPr marL="13128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6pPr>
            <a:lvl7pPr marL="17700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7pPr>
            <a:lvl8pPr marL="22272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8pPr>
            <a:lvl9pPr marL="26844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9pPr>
          </a:lstStyle>
          <a:p>
            <a:pPr>
              <a:lnSpc>
                <a:spcPct val="80000"/>
              </a:lnSpc>
            </a:pPr>
            <a:r>
              <a:rPr lang="en-US" sz="1600" dirty="0" smtClean="0">
                <a:solidFill>
                  <a:srgbClr val="646464"/>
                </a:solidFill>
              </a:rPr>
              <a:t>	</a:t>
            </a:r>
          </a:p>
        </p:txBody>
      </p:sp>
    </p:spTree>
    <p:extLst>
      <p:ext uri="{BB962C8B-B14F-4D97-AF65-F5344CB8AC3E}">
        <p14:creationId xmlns:p14="http://schemas.microsoft.com/office/powerpoint/2010/main" val="4189054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 y="838200"/>
            <a:ext cx="9090558" cy="47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49299" y="6333714"/>
            <a:ext cx="3198889" cy="369332"/>
          </a:xfrm>
          <a:prstGeom prst="rect">
            <a:avLst/>
          </a:prstGeom>
        </p:spPr>
        <p:txBody>
          <a:bodyPr wrap="none">
            <a:spAutoFit/>
          </a:bodyPr>
          <a:lstStyle/>
          <a:p>
            <a:r>
              <a:rPr lang="en-US" b="1" dirty="0" smtClean="0">
                <a:solidFill>
                  <a:srgbClr val="0070C0"/>
                </a:solidFill>
              </a:rPr>
              <a:t>2016 YTD Cumulative Idle</a:t>
            </a:r>
            <a:r>
              <a:rPr lang="en-US" dirty="0" smtClean="0">
                <a:solidFill>
                  <a:srgbClr val="0070C0"/>
                </a:solidFill>
              </a:rPr>
              <a:t> </a:t>
            </a:r>
            <a:r>
              <a:rPr lang="en-US" b="1" dirty="0" smtClean="0">
                <a:solidFill>
                  <a:srgbClr val="0070C0"/>
                </a:solidFill>
              </a:rPr>
              <a:t>4.6%</a:t>
            </a:r>
            <a:r>
              <a:rPr lang="en-US" dirty="0" smtClean="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1302383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Idle reduction program current results</a:t>
            </a:r>
            <a:endParaRPr lang="en-US" dirty="0"/>
          </a:p>
        </p:txBody>
      </p:sp>
      <p:sp>
        <p:nvSpPr>
          <p:cNvPr id="5" name="Rectangle 3"/>
          <p:cNvSpPr txBox="1">
            <a:spLocks noChangeArrowheads="1"/>
          </p:cNvSpPr>
          <p:nvPr/>
        </p:nvSpPr>
        <p:spPr bwMode="auto">
          <a:xfrm>
            <a:off x="-6336316" y="1930295"/>
            <a:ext cx="563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450"/>
              </a:spcBef>
              <a:spcAft>
                <a:spcPct val="0"/>
              </a:spcAft>
              <a:buFont typeface="Arial" charset="0"/>
              <a:defRPr>
                <a:solidFill>
                  <a:schemeClr val="tx1"/>
                </a:solidFill>
                <a:latin typeface="+mn-lt"/>
                <a:ea typeface="+mn-ea"/>
                <a:cs typeface="+mn-cs"/>
              </a:defRPr>
            </a:lvl1pPr>
            <a:lvl2pPr marL="179388" indent="-179388"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2pPr>
            <a:lvl3pPr marL="431800" indent="-250825"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3pPr>
            <a:lvl4pPr marL="625475" indent="-228600" algn="l" defTabSz="457200" rtl="0" eaLnBrk="1" fontAlgn="base" hangingPunct="1">
              <a:spcBef>
                <a:spcPts val="450"/>
              </a:spcBef>
              <a:spcAft>
                <a:spcPct val="0"/>
              </a:spcAft>
              <a:buFont typeface="Lucida Grande" charset="0"/>
              <a:buChar char="–"/>
              <a:defRPr>
                <a:solidFill>
                  <a:schemeClr val="tx1"/>
                </a:solidFill>
                <a:latin typeface="+mn-lt"/>
                <a:ea typeface="Arial" charset="0"/>
                <a:cs typeface="Arial" charset="0"/>
              </a:defRPr>
            </a:lvl4pPr>
            <a:lvl5pPr marL="855663" indent="-228600" algn="l" defTabSz="457200" rtl="0" eaLnBrk="1" fontAlgn="base" hangingPunct="1">
              <a:spcBef>
                <a:spcPts val="450"/>
              </a:spcBef>
              <a:spcAft>
                <a:spcPct val="0"/>
              </a:spcAft>
              <a:buFont typeface="Arial" charset="0"/>
              <a:buChar char="•"/>
              <a:defRPr>
                <a:solidFill>
                  <a:schemeClr val="tx1"/>
                </a:solidFill>
                <a:latin typeface="+mn-lt"/>
                <a:ea typeface="Arial" charset="0"/>
                <a:cs typeface="Arial" charset="0"/>
              </a:defRPr>
            </a:lvl5pPr>
            <a:lvl6pPr marL="13128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6pPr>
            <a:lvl7pPr marL="17700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7pPr>
            <a:lvl8pPr marL="22272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8pPr>
            <a:lvl9pPr marL="2684463" indent="-228600" algn="l" defTabSz="457200" rtl="0" eaLnBrk="1" fontAlgn="base" hangingPunct="1">
              <a:spcBef>
                <a:spcPts val="450"/>
              </a:spcBef>
              <a:spcAft>
                <a:spcPct val="0"/>
              </a:spcAft>
              <a:buFont typeface="Arial" charset="0"/>
              <a:buChar char="•"/>
              <a:defRPr>
                <a:solidFill>
                  <a:schemeClr val="tx1"/>
                </a:solidFill>
                <a:latin typeface="+mn-lt"/>
                <a:ea typeface="+mn-ea"/>
                <a:cs typeface="Arial" charset="0"/>
              </a:defRPr>
            </a:lvl9pPr>
          </a:lstStyle>
          <a:p>
            <a:pPr>
              <a:lnSpc>
                <a:spcPct val="80000"/>
              </a:lnSpc>
            </a:pPr>
            <a:r>
              <a:rPr lang="en-US" sz="1600" dirty="0" smtClean="0">
                <a:solidFill>
                  <a:srgbClr val="646464"/>
                </a:solidFill>
              </a:rPr>
              <a:t>	</a:t>
            </a:r>
          </a:p>
        </p:txBody>
      </p:sp>
      <p:graphicFrame>
        <p:nvGraphicFramePr>
          <p:cNvPr id="14" name="Table 13"/>
          <p:cNvGraphicFramePr>
            <a:graphicFrameLocks noGrp="1"/>
          </p:cNvGraphicFramePr>
          <p:nvPr>
            <p:extLst>
              <p:ext uri="{D42A27DB-BD31-4B8C-83A1-F6EECF244321}">
                <p14:modId xmlns:p14="http://schemas.microsoft.com/office/powerpoint/2010/main" val="998453721"/>
              </p:ext>
            </p:extLst>
          </p:nvPr>
        </p:nvGraphicFramePr>
        <p:xfrm>
          <a:off x="76200" y="1295400"/>
          <a:ext cx="4065181" cy="4479329"/>
        </p:xfrm>
        <a:graphic>
          <a:graphicData uri="http://schemas.openxmlformats.org/drawingml/2006/table">
            <a:tbl>
              <a:tblPr/>
              <a:tblGrid>
                <a:gridCol w="2438401"/>
                <a:gridCol w="25400"/>
                <a:gridCol w="1601380"/>
              </a:tblGrid>
              <a:tr h="457200">
                <a:tc gridSpan="3">
                  <a:txBody>
                    <a:bodyPr/>
                    <a:lstStyle/>
                    <a:p>
                      <a:pPr algn="ctr" fontAlgn="b"/>
                      <a:r>
                        <a:rPr lang="en-US" sz="2400" b="1" i="0" u="sng" strike="noStrike" dirty="0">
                          <a:solidFill>
                            <a:schemeClr val="accent1"/>
                          </a:solidFill>
                          <a:effectLst/>
                          <a:latin typeface="+mn-lt"/>
                        </a:rPr>
                        <a:t>2016 YTD Cumulative Totals</a:t>
                      </a:r>
                    </a:p>
                  </a:txBody>
                  <a:tcPr marL="0" marR="0" marT="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r>
              <a:tr h="981449">
                <a:tc>
                  <a:txBody>
                    <a:bodyPr/>
                    <a:lstStyle/>
                    <a:p>
                      <a:pPr algn="l" fontAlgn="b"/>
                      <a:r>
                        <a:rPr lang="en-US" sz="1800" b="0" i="0" u="none" strike="noStrike" dirty="0">
                          <a:solidFill>
                            <a:srgbClr val="000000"/>
                          </a:solidFill>
                          <a:effectLst/>
                          <a:latin typeface="+mn-lt"/>
                        </a:rPr>
                        <a:t>Dollar Savings</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mn-lt"/>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mn-lt"/>
                        </a:rPr>
                        <a:t> </a:t>
                      </a:r>
                      <a:r>
                        <a:rPr lang="en-US" sz="1800" b="0" i="0" u="none" strike="noStrike" dirty="0" smtClean="0">
                          <a:solidFill>
                            <a:srgbClr val="000000"/>
                          </a:solidFill>
                          <a:effectLst/>
                          <a:latin typeface="+mn-lt"/>
                        </a:rPr>
                        <a:t>$ </a:t>
                      </a:r>
                      <a:r>
                        <a:rPr lang="en-US" sz="1800" b="0" i="0" u="none" strike="noStrike" dirty="0">
                          <a:solidFill>
                            <a:srgbClr val="000000"/>
                          </a:solidFill>
                          <a:effectLst/>
                          <a:latin typeface="+mn-lt"/>
                        </a:rPr>
                        <a:t>1,023,572.08 </a:t>
                      </a:r>
                    </a:p>
                  </a:txBody>
                  <a:tcPr marL="0" marR="0" marT="0" marB="0" anchor="b">
                    <a:lnL>
                      <a:noFill/>
                    </a:lnL>
                    <a:lnR>
                      <a:noFill/>
                    </a:lnR>
                    <a:lnT>
                      <a:noFill/>
                    </a:lnT>
                    <a:lnB>
                      <a:noFill/>
                    </a:lnB>
                  </a:tcPr>
                </a:tc>
              </a:tr>
              <a:tr h="760170">
                <a:tc>
                  <a:txBody>
                    <a:bodyPr/>
                    <a:lstStyle/>
                    <a:p>
                      <a:pPr algn="l" fontAlgn="b"/>
                      <a:r>
                        <a:rPr lang="en-US" sz="1800" b="0" i="0" u="none" strike="noStrike" dirty="0">
                          <a:solidFill>
                            <a:srgbClr val="000000"/>
                          </a:solidFill>
                          <a:effectLst/>
                          <a:latin typeface="+mn-lt"/>
                        </a:rPr>
                        <a:t>Gallons Reduced</a:t>
                      </a: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466,959.59 </a:t>
                      </a:r>
                    </a:p>
                  </a:txBody>
                  <a:tcPr marL="0" marR="0" marT="0" marB="0" anchor="b">
                    <a:lnL>
                      <a:noFill/>
                    </a:lnL>
                    <a:lnR>
                      <a:noFill/>
                    </a:lnR>
                    <a:lnT>
                      <a:noFill/>
                    </a:lnT>
                    <a:lnB>
                      <a:noFill/>
                    </a:lnB>
                  </a:tcPr>
                </a:tc>
              </a:tr>
              <a:tr h="760170">
                <a:tc>
                  <a:txBody>
                    <a:bodyPr/>
                    <a:lstStyle/>
                    <a:p>
                      <a:pPr algn="l" fontAlgn="b"/>
                      <a:r>
                        <a:rPr lang="en-US" sz="1800" b="0" i="0" u="none" strike="noStrike" dirty="0">
                          <a:solidFill>
                            <a:srgbClr val="000000"/>
                          </a:solidFill>
                          <a:effectLst/>
                          <a:latin typeface="+mn-lt"/>
                        </a:rPr>
                        <a:t>GHG Tons Reduced</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4,741.43 </a:t>
                      </a:r>
                    </a:p>
                  </a:txBody>
                  <a:tcPr marL="0" marR="0" marT="0" marB="0" anchor="b">
                    <a:lnL>
                      <a:noFill/>
                    </a:lnL>
                    <a:lnR>
                      <a:noFill/>
                    </a:lnR>
                    <a:lnT>
                      <a:noFill/>
                    </a:lnT>
                    <a:lnB>
                      <a:noFill/>
                    </a:lnB>
                  </a:tcPr>
                </a:tc>
              </a:tr>
              <a:tr h="760170">
                <a:tc>
                  <a:txBody>
                    <a:bodyPr/>
                    <a:lstStyle/>
                    <a:p>
                      <a:pPr algn="l" fontAlgn="b"/>
                      <a:r>
                        <a:rPr lang="en-US" sz="1800" b="0" i="0" u="none" strike="noStrike">
                          <a:solidFill>
                            <a:srgbClr val="000000"/>
                          </a:solidFill>
                          <a:effectLst/>
                          <a:latin typeface="+mn-lt"/>
                        </a:rPr>
                        <a:t>Engine Run Time Hrs</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133,114.95 </a:t>
                      </a:r>
                    </a:p>
                  </a:txBody>
                  <a:tcPr marL="0" marR="0" marT="0" marB="0" anchor="b">
                    <a:lnL>
                      <a:noFill/>
                    </a:lnL>
                    <a:lnR>
                      <a:noFill/>
                    </a:lnR>
                    <a:lnT>
                      <a:noFill/>
                    </a:lnT>
                    <a:lnB>
                      <a:noFill/>
                    </a:lnB>
                  </a:tcPr>
                </a:tc>
              </a:tr>
              <a:tr h="760170">
                <a:tc>
                  <a:txBody>
                    <a:bodyPr/>
                    <a:lstStyle/>
                    <a:p>
                      <a:pPr algn="l" fontAlgn="b"/>
                      <a:r>
                        <a:rPr lang="en-US" sz="1800" b="0" i="0" u="none" strike="noStrike" dirty="0">
                          <a:solidFill>
                            <a:srgbClr val="000000"/>
                          </a:solidFill>
                          <a:effectLst/>
                          <a:latin typeface="+mn-lt"/>
                        </a:rPr>
                        <a:t>Engine Idle Time </a:t>
                      </a:r>
                      <a:r>
                        <a:rPr lang="en-US" sz="1800" b="0" i="0" u="none" strike="noStrike" dirty="0" err="1">
                          <a:solidFill>
                            <a:srgbClr val="000000"/>
                          </a:solidFill>
                          <a:effectLst/>
                          <a:latin typeface="+mn-lt"/>
                        </a:rPr>
                        <a:t>Hrs</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6,148.05 </a:t>
                      </a:r>
                    </a:p>
                  </a:txBody>
                  <a:tcPr marL="0" marR="0" marT="0" marB="0" anchor="b">
                    <a:lnL>
                      <a:noFill/>
                    </a:lnL>
                    <a:lnR>
                      <a:noFill/>
                    </a:lnR>
                    <a:lnT>
                      <a:noFill/>
                    </a:lnT>
                    <a:lnB>
                      <a:noFill/>
                    </a:lnB>
                  </a:tcPr>
                </a:tc>
              </a:tr>
            </a:tbl>
          </a:graphicData>
        </a:graphic>
      </p:graphicFrame>
      <p:cxnSp>
        <p:nvCxnSpPr>
          <p:cNvPr id="17" name="Straight Connector 16"/>
          <p:cNvCxnSpPr/>
          <p:nvPr/>
        </p:nvCxnSpPr>
        <p:spPr>
          <a:xfrm>
            <a:off x="4267200" y="1447800"/>
            <a:ext cx="0" cy="47244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1431356029"/>
              </p:ext>
            </p:extLst>
          </p:nvPr>
        </p:nvGraphicFramePr>
        <p:xfrm>
          <a:off x="4419600" y="1295401"/>
          <a:ext cx="4065181" cy="4440139"/>
        </p:xfrm>
        <a:graphic>
          <a:graphicData uri="http://schemas.openxmlformats.org/drawingml/2006/table">
            <a:tbl>
              <a:tblPr/>
              <a:tblGrid>
                <a:gridCol w="2438401"/>
                <a:gridCol w="25400"/>
                <a:gridCol w="1601380"/>
              </a:tblGrid>
              <a:tr h="838199">
                <a:tc gridSpan="3">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400" b="1" i="0" u="sng" strike="noStrike" dirty="0" smtClean="0">
                          <a:solidFill>
                            <a:schemeClr val="accent1"/>
                          </a:solidFill>
                          <a:effectLst/>
                          <a:latin typeface="+mn-lt"/>
                        </a:rPr>
                        <a:t>Project Cumulative Totals </a:t>
                      </a:r>
                    </a:p>
                    <a:p>
                      <a:pPr marL="0" marR="0" indent="0" algn="ctr" defTabSz="457200" rtl="0" eaLnBrk="1" fontAlgn="b" latinLnBrk="0" hangingPunct="1">
                        <a:lnSpc>
                          <a:spcPct val="100000"/>
                        </a:lnSpc>
                        <a:spcBef>
                          <a:spcPts val="0"/>
                        </a:spcBef>
                        <a:spcAft>
                          <a:spcPts val="0"/>
                        </a:spcAft>
                        <a:buClrTx/>
                        <a:buSzTx/>
                        <a:buFontTx/>
                        <a:buNone/>
                        <a:tabLst/>
                        <a:defRPr/>
                      </a:pPr>
                      <a:r>
                        <a:rPr lang="en-US" sz="2400" b="1" i="0" u="sng" strike="noStrike" dirty="0" smtClean="0">
                          <a:solidFill>
                            <a:schemeClr val="accent1"/>
                          </a:solidFill>
                          <a:effectLst/>
                          <a:latin typeface="+mn-lt"/>
                        </a:rPr>
                        <a:t>2008 - 2016</a:t>
                      </a:r>
                    </a:p>
                  </a:txBody>
                  <a:tcPr marL="0" marR="0" marT="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hMerge="1">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r>
              <a:tr h="609600">
                <a:tc>
                  <a:txBody>
                    <a:bodyPr/>
                    <a:lstStyle/>
                    <a:p>
                      <a:pPr algn="l" fontAlgn="b"/>
                      <a:r>
                        <a:rPr lang="en-US" sz="1800" b="0" i="0" u="none" strike="noStrike" dirty="0">
                          <a:solidFill>
                            <a:srgbClr val="000000"/>
                          </a:solidFill>
                          <a:effectLst/>
                          <a:latin typeface="+mn-lt"/>
                        </a:rPr>
                        <a:t>Fuel Dollar Savings</a:t>
                      </a: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r>
                        <a:rPr lang="en-US" sz="1800" b="0" i="0" u="none" strike="noStrike" dirty="0">
                          <a:solidFill>
                            <a:srgbClr val="000000"/>
                          </a:solidFill>
                          <a:effectLst/>
                          <a:latin typeface="+mn-lt"/>
                        </a:rPr>
                        <a:t> </a:t>
                      </a:r>
                      <a:r>
                        <a:rPr lang="en-US" sz="1800" b="0" i="0" u="none" strike="noStrike" dirty="0" smtClean="0">
                          <a:solidFill>
                            <a:srgbClr val="000000"/>
                          </a:solidFill>
                          <a:effectLst/>
                          <a:latin typeface="+mn-lt"/>
                        </a:rPr>
                        <a:t>$16,862,836.71 </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r>
              <a:tr h="748085">
                <a:tc>
                  <a:txBody>
                    <a:bodyPr/>
                    <a:lstStyle/>
                    <a:p>
                      <a:pPr algn="l" fontAlgn="b"/>
                      <a:r>
                        <a:rPr lang="en-US" sz="1800" b="0" i="0" u="none" strike="noStrike" dirty="0">
                          <a:solidFill>
                            <a:srgbClr val="000000"/>
                          </a:solidFill>
                          <a:effectLst/>
                          <a:latin typeface="+mn-lt"/>
                        </a:rPr>
                        <a:t>Gallons Reduced</a:t>
                      </a: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5,498,790.59 </a:t>
                      </a:r>
                    </a:p>
                  </a:txBody>
                  <a:tcPr marL="0" marR="0" marT="0" marB="0" anchor="b">
                    <a:lnL>
                      <a:noFill/>
                    </a:lnL>
                    <a:lnR>
                      <a:noFill/>
                    </a:lnR>
                    <a:lnT>
                      <a:noFill/>
                    </a:lnT>
                    <a:lnB>
                      <a:noFill/>
                    </a:lnB>
                  </a:tcPr>
                </a:tc>
              </a:tr>
              <a:tr h="748085">
                <a:tc>
                  <a:txBody>
                    <a:bodyPr/>
                    <a:lstStyle/>
                    <a:p>
                      <a:pPr algn="l" fontAlgn="b"/>
                      <a:r>
                        <a:rPr lang="en-US" sz="1800" b="0" i="0" u="none" strike="noStrike" dirty="0">
                          <a:solidFill>
                            <a:srgbClr val="000000"/>
                          </a:solidFill>
                          <a:effectLst/>
                          <a:latin typeface="+mn-lt"/>
                        </a:rPr>
                        <a:t>GHG Tons Reduced</a:t>
                      </a: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a:solidFill>
                            <a:srgbClr val="000000"/>
                          </a:solidFill>
                          <a:effectLst/>
                          <a:latin typeface="+mn-lt"/>
                        </a:rPr>
                        <a:t>55,995.77 </a:t>
                      </a:r>
                    </a:p>
                  </a:txBody>
                  <a:tcPr marL="0" marR="0" marT="0" marB="0" anchor="b">
                    <a:lnL>
                      <a:noFill/>
                    </a:lnL>
                    <a:lnR>
                      <a:noFill/>
                    </a:lnR>
                    <a:lnT>
                      <a:noFill/>
                    </a:lnT>
                    <a:lnB>
                      <a:noFill/>
                    </a:lnB>
                  </a:tcPr>
                </a:tc>
              </a:tr>
              <a:tr h="748085">
                <a:tc>
                  <a:txBody>
                    <a:bodyPr/>
                    <a:lstStyle/>
                    <a:p>
                      <a:pPr algn="l" fontAlgn="b"/>
                      <a:r>
                        <a:rPr lang="en-US" sz="1800" b="0" i="0" u="none" strike="noStrike" dirty="0" smtClean="0">
                          <a:solidFill>
                            <a:srgbClr val="000000"/>
                          </a:solidFill>
                          <a:effectLst/>
                          <a:latin typeface="+mn-lt"/>
                        </a:rPr>
                        <a:t> </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mn-lt"/>
                        </a:rPr>
                        <a:t> </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r>
              <a:tr h="748085">
                <a:tc>
                  <a:txBody>
                    <a:bodyPr/>
                    <a:lstStyle/>
                    <a:p>
                      <a:pPr algn="l" fontAlgn="b"/>
                      <a:r>
                        <a:rPr lang="en-US" sz="1800" b="0" i="0" u="none" strike="noStrike" dirty="0" smtClean="0">
                          <a:solidFill>
                            <a:srgbClr val="000000"/>
                          </a:solidFill>
                          <a:effectLst/>
                          <a:latin typeface="+mn-lt"/>
                        </a:rPr>
                        <a:t> </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r" fontAlgn="b"/>
                      <a:r>
                        <a:rPr lang="en-US" sz="1800" b="0" i="0" u="none" strike="noStrike" dirty="0" smtClean="0">
                          <a:solidFill>
                            <a:srgbClr val="000000"/>
                          </a:solidFill>
                          <a:effectLst/>
                          <a:latin typeface="+mn-lt"/>
                        </a:rPr>
                        <a:t> </a:t>
                      </a:r>
                      <a:endParaRPr lang="en-US" sz="1800" b="0" i="0" u="none" strike="noStrike" dirty="0">
                        <a:solidFill>
                          <a:srgbClr val="000000"/>
                        </a:solidFill>
                        <a:effectLst/>
                        <a:latin typeface="+mn-lt"/>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237409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keCloserLook">
  <a:themeElements>
    <a:clrScheme name="Rio Tinto 2003 2">
      <a:dk1>
        <a:srgbClr val="646464"/>
      </a:dk1>
      <a:lt1>
        <a:srgbClr val="FFFFFF"/>
      </a:lt1>
      <a:dk2>
        <a:srgbClr val="B9B9B9"/>
      </a:dk2>
      <a:lt2>
        <a:srgbClr val="E60D2E"/>
      </a:lt2>
      <a:accent1>
        <a:srgbClr val="002C5F"/>
      </a:accent1>
      <a:accent2>
        <a:srgbClr val="007EA3"/>
      </a:accent2>
      <a:accent3>
        <a:srgbClr val="FFFFFF"/>
      </a:accent3>
      <a:accent4>
        <a:srgbClr val="545454"/>
      </a:accent4>
      <a:accent5>
        <a:srgbClr val="AAACB6"/>
      </a:accent5>
      <a:accent6>
        <a:srgbClr val="007293"/>
      </a:accent6>
      <a:hlink>
        <a:srgbClr val="70A489"/>
      </a:hlink>
      <a:folHlink>
        <a:srgbClr val="E8CE79"/>
      </a:folHlink>
    </a:clrScheme>
    <a:fontScheme name="Rio Tinto 2003">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io Tinto 2003 1">
        <a:dk1>
          <a:srgbClr val="646464"/>
        </a:dk1>
        <a:lt1>
          <a:srgbClr val="FFFFFF"/>
        </a:lt1>
        <a:dk2>
          <a:srgbClr val="B9B9B9"/>
        </a:dk2>
        <a:lt2>
          <a:srgbClr val="E60D2E"/>
        </a:lt2>
        <a:accent1>
          <a:srgbClr val="3E5D57"/>
        </a:accent1>
        <a:accent2>
          <a:srgbClr val="CACDA3"/>
        </a:accent2>
        <a:accent3>
          <a:srgbClr val="FFFFFF"/>
        </a:accent3>
        <a:accent4>
          <a:srgbClr val="545454"/>
        </a:accent4>
        <a:accent5>
          <a:srgbClr val="AFB6B4"/>
        </a:accent5>
        <a:accent6>
          <a:srgbClr val="B7BA93"/>
        </a:accent6>
        <a:hlink>
          <a:srgbClr val="FFA100"/>
        </a:hlink>
        <a:folHlink>
          <a:srgbClr val="007EA3"/>
        </a:folHlink>
      </a:clrScheme>
      <a:clrMap bg1="lt1" tx1="dk1" bg2="lt2" tx2="dk2" accent1="accent1" accent2="accent2" accent3="accent3" accent4="accent4" accent5="accent5" accent6="accent6" hlink="hlink" folHlink="folHlink"/>
    </a:extraClrScheme>
    <a:extraClrScheme>
      <a:clrScheme name="Rio Tinto 2003 2">
        <a:dk1>
          <a:srgbClr val="646464"/>
        </a:dk1>
        <a:lt1>
          <a:srgbClr val="FFFFFF"/>
        </a:lt1>
        <a:dk2>
          <a:srgbClr val="B9B9B9"/>
        </a:dk2>
        <a:lt2>
          <a:srgbClr val="E60D2E"/>
        </a:lt2>
        <a:accent1>
          <a:srgbClr val="002C5F"/>
        </a:accent1>
        <a:accent2>
          <a:srgbClr val="007EA3"/>
        </a:accent2>
        <a:accent3>
          <a:srgbClr val="FFFFFF"/>
        </a:accent3>
        <a:accent4>
          <a:srgbClr val="545454"/>
        </a:accent4>
        <a:accent5>
          <a:srgbClr val="AAACB6"/>
        </a:accent5>
        <a:accent6>
          <a:srgbClr val="007293"/>
        </a:accent6>
        <a:hlink>
          <a:srgbClr val="70A489"/>
        </a:hlink>
        <a:folHlink>
          <a:srgbClr val="E8CE7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901</Words>
  <Application>Microsoft Office PowerPoint</Application>
  <PresentationFormat>On-screen Show (4:3)</PresentationFormat>
  <Paragraphs>198</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TakeCloserLook</vt:lpstr>
      <vt:lpstr>Kennecott Utah Copper</vt:lpstr>
      <vt:lpstr>PowerPoint Presentation</vt:lpstr>
      <vt:lpstr>Where we started</vt:lpstr>
      <vt:lpstr>Idling program vision statement</vt:lpstr>
      <vt:lpstr>Change culture, behavior &amp; procedures</vt:lpstr>
      <vt:lpstr>Education of operators</vt:lpstr>
      <vt:lpstr>Reports</vt:lpstr>
      <vt:lpstr>PowerPoint Presentation</vt:lpstr>
      <vt:lpstr>Idle reduction program current results</vt:lpstr>
      <vt:lpstr>Where we are now</vt:lpstr>
      <vt:lpstr>Problems            Solutions</vt:lpstr>
      <vt:lpstr>Fleet reduction results</vt:lpstr>
      <vt:lpstr>Where do we go from here</vt:lpstr>
      <vt:lpstr>kennecott.com/idle-reduction</vt:lpstr>
      <vt:lpstr>Kennecott Utah Copper</vt:lpstr>
    </vt:vector>
  </TitlesOfParts>
  <Company>Rio Tinto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Chris (RTKC)</dc:creator>
  <cp:lastModifiedBy>Chris Morrison</cp:lastModifiedBy>
  <cp:revision>34</cp:revision>
  <dcterms:created xsi:type="dcterms:W3CDTF">2016-12-15T21:57:14Z</dcterms:created>
  <dcterms:modified xsi:type="dcterms:W3CDTF">2016-12-16T22:48:10Z</dcterms:modified>
</cp:coreProperties>
</file>